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75" r:id="rId2"/>
    <p:sldId id="276" r:id="rId3"/>
    <p:sldId id="277" r:id="rId4"/>
    <p:sldId id="273" r:id="rId5"/>
    <p:sldId id="344" r:id="rId6"/>
    <p:sldId id="301" r:id="rId7"/>
    <p:sldId id="304" r:id="rId8"/>
    <p:sldId id="305" r:id="rId9"/>
    <p:sldId id="306" r:id="rId10"/>
    <p:sldId id="307" r:id="rId11"/>
    <p:sldId id="308" r:id="rId12"/>
    <p:sldId id="270" r:id="rId13"/>
    <p:sldId id="285" r:id="rId14"/>
    <p:sldId id="256" r:id="rId15"/>
    <p:sldId id="314" r:id="rId16"/>
    <p:sldId id="315" r:id="rId17"/>
    <p:sldId id="316" r:id="rId18"/>
    <p:sldId id="317" r:id="rId19"/>
    <p:sldId id="318" r:id="rId20"/>
    <p:sldId id="312" r:id="rId21"/>
    <p:sldId id="258" r:id="rId22"/>
    <p:sldId id="310" r:id="rId23"/>
    <p:sldId id="313" r:id="rId24"/>
    <p:sldId id="319" r:id="rId25"/>
    <p:sldId id="311" r:id="rId26"/>
    <p:sldId id="320" r:id="rId27"/>
    <p:sldId id="321" r:id="rId28"/>
    <p:sldId id="322" r:id="rId29"/>
    <p:sldId id="323" r:id="rId30"/>
    <p:sldId id="341" r:id="rId31"/>
    <p:sldId id="324" r:id="rId32"/>
    <p:sldId id="259" r:id="rId33"/>
    <p:sldId id="261" r:id="rId34"/>
    <p:sldId id="264" r:id="rId35"/>
    <p:sldId id="265" r:id="rId36"/>
    <p:sldId id="266" r:id="rId37"/>
    <p:sldId id="286" r:id="rId38"/>
    <p:sldId id="287" r:id="rId39"/>
    <p:sldId id="289" r:id="rId40"/>
    <p:sldId id="293" r:id="rId41"/>
    <p:sldId id="325" r:id="rId42"/>
    <p:sldId id="294" r:id="rId43"/>
    <p:sldId id="290" r:id="rId44"/>
    <p:sldId id="309" r:id="rId45"/>
    <p:sldId id="274" r:id="rId46"/>
    <p:sldId id="291" r:id="rId47"/>
    <p:sldId id="267" r:id="rId48"/>
    <p:sldId id="292" r:id="rId49"/>
    <p:sldId id="269" r:id="rId50"/>
    <p:sldId id="300" r:id="rId51"/>
    <p:sldId id="257" r:id="rId52"/>
    <p:sldId id="303" r:id="rId53"/>
    <p:sldId id="339" r:id="rId54"/>
    <p:sldId id="335" r:id="rId55"/>
    <p:sldId id="336" r:id="rId56"/>
    <p:sldId id="337" r:id="rId57"/>
    <p:sldId id="338" r:id="rId58"/>
    <p:sldId id="340" r:id="rId59"/>
    <p:sldId id="342" r:id="rId60"/>
    <p:sldId id="343" r:id="rId61"/>
    <p:sldId id="327" r:id="rId62"/>
    <p:sldId id="328" r:id="rId63"/>
    <p:sldId id="326" r:id="rId64"/>
    <p:sldId id="329" r:id="rId65"/>
    <p:sldId id="330" r:id="rId66"/>
    <p:sldId id="333" r:id="rId67"/>
    <p:sldId id="331" r:id="rId68"/>
    <p:sldId id="334" r:id="rId69"/>
    <p:sldId id="332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9"/>
    <p:restoredTop sz="78495" autoAdjust="0"/>
  </p:normalViewPr>
  <p:slideViewPr>
    <p:cSldViewPr snapToGrid="0" snapToObjects="1">
      <p:cViewPr varScale="1">
        <p:scale>
          <a:sx n="101" d="100"/>
          <a:sy n="101" d="100"/>
        </p:scale>
        <p:origin x="18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82161-4B3D-2549-B5BA-888C16F8F992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1152D-EC8F-F442-A512-C54340EBF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51D0F-2340-476F-B810-01B6AB15D42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15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51D0F-2340-476F-B810-01B6AB15D42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43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578" indent="-228578" defTabSz="914311">
              <a:buFontTx/>
              <a:buAutoNum type="arabicParenR"/>
              <a:defRPr/>
            </a:pPr>
            <a:r>
              <a:rPr lang="en-US" dirty="0"/>
              <a:t>Inferring the rate of a binary process</a:t>
            </a:r>
          </a:p>
          <a:p>
            <a:pPr marL="228578" indent="-228578" defTabSz="914311">
              <a:buFontTx/>
              <a:buAutoNum type="arabicParenR"/>
              <a:defRPr/>
            </a:pPr>
            <a:r>
              <a:rPr lang="en-US" dirty="0"/>
              <a:t>Inferring a common rate</a:t>
            </a:r>
          </a:p>
          <a:p>
            <a:pPr marL="228578" indent="-228578" defTabSz="914311">
              <a:buFontTx/>
              <a:buAutoNum type="arabicParenR"/>
              <a:defRPr/>
            </a:pPr>
            <a:r>
              <a:rPr lang="en-US" dirty="0"/>
              <a:t>Inferring the difference between two rates</a:t>
            </a:r>
          </a:p>
          <a:p>
            <a:pPr marL="228578" indent="-228578" defTabSz="914311">
              <a:buFontTx/>
              <a:buAutoNum type="arabicParenR"/>
              <a:defRPr/>
            </a:pPr>
            <a:endParaRPr lang="en-US" dirty="0"/>
          </a:p>
          <a:p>
            <a:pPr defTabSz="914311">
              <a:defRPr/>
            </a:pPr>
            <a:r>
              <a:rPr lang="en-US" dirty="0"/>
              <a:t>Circles denote continuous-valued random variables, squares denote discrete </a:t>
            </a:r>
            <a:r>
              <a:rPr lang="en-US" dirty="0" err="1"/>
              <a:t>rv's</a:t>
            </a:r>
            <a:r>
              <a:rPr lang="en-US" dirty="0"/>
              <a:t>, clear means hidden, and shaded means observed,</a:t>
            </a:r>
            <a:r>
              <a:rPr lang="en-US" baseline="0" dirty="0"/>
              <a:t> double-bordered means deterministic (one that is defined that is defined in terms of other variables)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51D0F-2340-476F-B810-01B6AB15D42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8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1152D-EC8F-F442-A512-C54340EBFEE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0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Values greater than 1.1 indicate that the between-chain variance is greater than the within-chain variance, thus the chains didn’t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19357-01FC-FC41-9531-E6813903E16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0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Prior and posterior for the success rate theta (top panel), and prior and posterior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for counts of the number of successes (bottom panel), based on data giving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 = 1  successes out of n = 15  trials.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19357-01FC-FC41-9531-E6813903E16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50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f_i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en-US" dirty="0"/>
              <a:t>the area from d/2+c to inf. Because of symmetry around 0, this is the same as the area from –</a:t>
            </a:r>
            <a:r>
              <a:rPr lang="en-US" dirty="0" err="1"/>
              <a:t>inf</a:t>
            </a:r>
            <a:r>
              <a:rPr lang="en-US" dirty="0"/>
              <a:t> to -(d/2+c),</a:t>
            </a:r>
            <a:r>
              <a:rPr lang="en-US" baseline="0" dirty="0"/>
              <a:t> which is given by the CDF</a:t>
            </a:r>
          </a:p>
          <a:p>
            <a:endParaRPr lang="en-US" baseline="0" dirty="0"/>
          </a:p>
          <a:p>
            <a:r>
              <a:rPr lang="en-US" baseline="0" dirty="0" err="1"/>
              <a:t>h_i</a:t>
            </a:r>
            <a:r>
              <a:rPr lang="en-US" baseline="0" dirty="0"/>
              <a:t>: first shift the distribution to have mean 0 by subtracting d. Then, </a:t>
            </a:r>
            <a:r>
              <a:rPr lang="en-US" baseline="0" dirty="0" err="1"/>
              <a:t>h_i</a:t>
            </a:r>
            <a:r>
              <a:rPr lang="en-US" baseline="0" dirty="0"/>
              <a:t> is the area from (d/2+c) –d to </a:t>
            </a:r>
            <a:r>
              <a:rPr lang="en-US" baseline="0" dirty="0" err="1"/>
              <a:t>inf</a:t>
            </a:r>
            <a:r>
              <a:rPr lang="en-US" baseline="0" dirty="0"/>
              <a:t> (i.e., -d/2+c). Because of symmetry around 0, this is the same as the area from –</a:t>
            </a:r>
            <a:r>
              <a:rPr lang="en-US" baseline="0" dirty="0" err="1"/>
              <a:t>inf</a:t>
            </a:r>
            <a:r>
              <a:rPr lang="en-US" baseline="0" dirty="0"/>
              <a:t> to –(-d/2+c), which is –</a:t>
            </a:r>
            <a:r>
              <a:rPr lang="en-US" baseline="0" dirty="0" err="1"/>
              <a:t>inf</a:t>
            </a:r>
            <a:r>
              <a:rPr lang="en-US" baseline="0" dirty="0"/>
              <a:t> to d/2-c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19357-01FC-FC41-9531-E6813903E16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purpose: to fit statistical models to data</a:t>
            </a:r>
          </a:p>
          <a:p>
            <a:r>
              <a:rPr lang="en-US" dirty="0"/>
              <a:t>– for whatever reason!</a:t>
            </a:r>
          </a:p>
          <a:p>
            <a:r>
              <a:rPr lang="en-US" dirty="0"/>
              <a:t>• The model will have a number of parameters</a:t>
            </a:r>
          </a:p>
          <a:p>
            <a:r>
              <a:rPr lang="en-US" dirty="0"/>
              <a:t>• We want to estimate the parameters</a:t>
            </a:r>
          </a:p>
          <a:p>
            <a:r>
              <a:rPr lang="en-US" dirty="0"/>
              <a:t>– and then to check that the model fits</a:t>
            </a:r>
          </a:p>
          <a:p>
            <a:endParaRPr lang="en-US" dirty="0"/>
          </a:p>
          <a:p>
            <a:r>
              <a:rPr lang="en-US" dirty="0"/>
              <a:t> Figure: A Google Scholar perspective on the increasing popularity of Bayesian inference,</a:t>
            </a:r>
          </a:p>
          <a:p>
            <a:r>
              <a:rPr lang="en-US" dirty="0"/>
              <a:t>showing the proportion of articles matching the search “</a:t>
            </a:r>
            <a:r>
              <a:rPr lang="en-US" dirty="0" err="1"/>
              <a:t>bayes</a:t>
            </a:r>
            <a:r>
              <a:rPr lang="en-US" dirty="0"/>
              <a:t> OR </a:t>
            </a:r>
            <a:r>
              <a:rPr lang="en-US" dirty="0" err="1"/>
              <a:t>bayesian</a:t>
            </a:r>
            <a:r>
              <a:rPr lang="en-US" dirty="0"/>
              <a:t> -author:</a:t>
            </a:r>
          </a:p>
          <a:p>
            <a:r>
              <a:rPr lang="en-US" dirty="0" err="1"/>
              <a:t>bayes</a:t>
            </a:r>
            <a:r>
              <a:rPr lang="en-US" dirty="0"/>
              <a:t>” for the years 1980 to 2010.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51D0F-2340-476F-B810-01B6AB15D42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49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1F023-283E-044D-96E5-CB8704AE88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4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51D0F-2340-476F-B810-01B6AB15D42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6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1152D-EC8F-F442-A512-C54340EBFE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0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5642D-9C99-4287-8FD2-707595B1C2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0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there is some chance to stay at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1152D-EC8F-F442-A512-C54340EBFE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45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1F023-283E-044D-96E5-CB8704AE88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24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We use the conventions of representing unobserved variables without shading and observed variables with shading, and continuous variables with circular nodes and discrete variables with square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51D0F-2340-476F-B810-01B6AB15D42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0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8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4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7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8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9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5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7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5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37296-4670-1742-9FEC-D975F2150BF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77531-9077-3947-8D19-F62897559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8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rjags/index.html" TargetMode="External"/><Relationship Id="rId2" Type="http://schemas.openxmlformats.org/officeDocument/2006/relationships/hyperlink" Target="http://sourceforge.net/projects/mcmc-jags/file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1781"/>
            <a:ext cx="8229600" cy="1143000"/>
          </a:xfrm>
        </p:spPr>
        <p:txBody>
          <a:bodyPr>
            <a:normAutofit/>
          </a:bodyPr>
          <a:lstStyle/>
          <a:p>
            <a:r>
              <a:rPr lang="en-US" b="1"/>
              <a:t>Bayesian </a:t>
            </a:r>
            <a:r>
              <a:rPr lang="en-US" b="1" dirty="0"/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500661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lnSpc>
                    <a:spcPct val="170000"/>
                  </a:lnSpc>
                  <a:buNone/>
                </a:pPr>
                <a:endParaRPr lang="en-US" b="0" dirty="0"/>
              </a:p>
              <a:p>
                <a:r>
                  <a:rPr lang="en-US" dirty="0"/>
                  <a:t>The </a:t>
                </a:r>
                <a:r>
                  <a:rPr lang="en-US" i="1" dirty="0"/>
                  <a:t>posterior</a:t>
                </a:r>
                <a:r>
                  <a:rPr lang="en-US" dirty="0"/>
                  <a:t> distribution or Bayesian probability, the </a:t>
                </a:r>
                <a:r>
                  <a:rPr lang="en-US" dirty="0">
                    <a:solidFill>
                      <a:srgbClr val="FF0000"/>
                    </a:solidFill>
                  </a:rPr>
                  <a:t>true</a:t>
                </a:r>
                <a:r>
                  <a:rPr lang="en-US" dirty="0"/>
                  <a:t> quantity of interest</a:t>
                </a:r>
              </a:p>
              <a:p>
                <a:r>
                  <a:rPr lang="en-US" b="0" dirty="0"/>
                  <a:t>The distribution of the model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b="0" dirty="0"/>
                  <a:t>, assuming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1.bp.blogspot.com/_RBQyaaI2MJg/S80Sy2Du09I/AAAAAAAAAB4/RjJ-TwpB_YA/s400/Ba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0820"/>
            <a:ext cx="1648326" cy="192038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41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lnSpc>
                    <a:spcPct val="170000"/>
                  </a:lnSpc>
                  <a:buNone/>
                </a:pPr>
                <a:endParaRPr lang="en-US" b="0" dirty="0"/>
              </a:p>
              <a:p>
                <a:r>
                  <a:rPr lang="en-US" dirty="0"/>
                  <a:t>The </a:t>
                </a:r>
                <a:r>
                  <a:rPr lang="en-US" i="1" dirty="0"/>
                  <a:t>prior</a:t>
                </a:r>
                <a:r>
                  <a:rPr lang="en-US" dirty="0"/>
                  <a:t> distribution expresses our beliefs or knowledge about the probability of different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i="1" dirty="0"/>
                  <a:t>before observing the data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(but using all of our other knowledge of the world)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1630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1.bp.blogspot.com/_RBQyaaI2MJg/S80Sy2Du09I/AAAAAAAAAB4/RjJ-TwpB_YA/s400/Ba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0820"/>
            <a:ext cx="1648326" cy="192038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3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lnSpc>
                    <a:spcPct val="170000"/>
                  </a:lnSpc>
                  <a:buNone/>
                </a:pPr>
                <a:endParaRPr lang="en-US" b="0" dirty="0"/>
              </a:p>
              <a:p>
                <a:r>
                  <a:rPr lang="en-US" dirty="0"/>
                  <a:t>The </a:t>
                </a:r>
                <a:r>
                  <a:rPr lang="en-US" i="1" dirty="0"/>
                  <a:t>normalizing constant </a:t>
                </a:r>
                <a:r>
                  <a:rPr lang="en-US" dirty="0"/>
                  <a:t>makes sure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integrates to 1. It is the weighted probability of observing the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under </a:t>
                </a:r>
                <a:r>
                  <a:rPr lang="en-US" i="1" dirty="0"/>
                  <a:t>any</a:t>
                </a:r>
                <a:r>
                  <a:rPr lang="en-US" dirty="0"/>
                  <a:t> parameter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b="0" dirty="0"/>
                  <a:t> that is allowed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1.bp.blogspot.com/_RBQyaaI2MJg/S80Sy2Du09I/AAAAAAAAAB4/RjJ-TwpB_YA/s400/Ba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0820"/>
            <a:ext cx="1648326" cy="192038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16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Summary of the Bayesian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Bayesian parameter estimation, uncertainty with respect to parameters is quantified by probability distributions</a:t>
            </a:r>
          </a:p>
          <a:p>
            <a:r>
              <a:rPr lang="en-US" dirty="0"/>
              <a:t>In order to get the Bayesian inference machine off the ground, we need to specify our uncertainty with respect to the parameters before seeing the data</a:t>
            </a:r>
          </a:p>
          <a:p>
            <a:r>
              <a:rPr lang="en-US" dirty="0"/>
              <a:t>This uncertainty is captured by the </a:t>
            </a:r>
            <a:r>
              <a:rPr lang="en-US" dirty="0">
                <a:solidFill>
                  <a:srgbClr val="FF0000"/>
                </a:solidFill>
              </a:rPr>
              <a:t>prior distribution</a:t>
            </a:r>
          </a:p>
          <a:p>
            <a:r>
              <a:rPr lang="en-US" dirty="0"/>
              <a:t>After having seen the data, our updated knowledge is described by a </a:t>
            </a:r>
            <a:r>
              <a:rPr lang="en-US" dirty="0">
                <a:solidFill>
                  <a:srgbClr val="FF0000"/>
                </a:solidFill>
              </a:rPr>
              <a:t>posterior distribution</a:t>
            </a:r>
          </a:p>
          <a:p>
            <a:r>
              <a:rPr lang="en-US" dirty="0"/>
              <a:t>The goal is to find good estimates of the posterior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Posterior Sampling</a:t>
            </a:r>
          </a:p>
        </p:txBody>
      </p:sp>
    </p:spTree>
    <p:extLst>
      <p:ext uri="{BB962C8B-B14F-4D97-AF65-F5344CB8AC3E}">
        <p14:creationId xmlns:p14="http://schemas.microsoft.com/office/powerpoint/2010/main" val="316491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Assume you are given a test that consist of 6 factual (true / false) questions of equal difficulty. </a:t>
            </a:r>
          </a:p>
          <a:p>
            <a:r>
              <a:rPr lang="en-US" dirty="0"/>
              <a:t>Also assume that you are </a:t>
            </a:r>
            <a:r>
              <a:rPr lang="en-US" u="sng" dirty="0"/>
              <a:t>fairly knowledgeable </a:t>
            </a:r>
            <a:r>
              <a:rPr lang="en-US" dirty="0"/>
              <a:t>in this particular domain</a:t>
            </a:r>
          </a:p>
          <a:p>
            <a:r>
              <a:rPr lang="en-US" dirty="0"/>
              <a:t> We want to estimate your ability, which we define as the rate </a:t>
            </a:r>
            <a:r>
              <a:rPr lang="en-US" dirty="0" err="1"/>
              <a:t>θ</a:t>
            </a:r>
            <a:r>
              <a:rPr lang="en-US" dirty="0"/>
              <a:t> with which you answer questions correctly</a:t>
            </a:r>
          </a:p>
          <a:p>
            <a:r>
              <a:rPr lang="en-US" dirty="0"/>
              <a:t>What is your guess of </a:t>
            </a:r>
            <a:r>
              <a:rPr lang="en-US" dirty="0" err="1"/>
              <a:t>θ</a:t>
            </a:r>
            <a:r>
              <a:rPr lang="en-US" dirty="0"/>
              <a:t> before the test?</a:t>
            </a:r>
          </a:p>
          <a:p>
            <a:r>
              <a:rPr lang="en-US" dirty="0"/>
              <a:t>Suppose you answer 5 out of 6 questions correctly. Now what is your guess?</a:t>
            </a:r>
          </a:p>
        </p:txBody>
      </p:sp>
    </p:spTree>
    <p:extLst>
      <p:ext uri="{BB962C8B-B14F-4D97-AF65-F5344CB8AC3E}">
        <p14:creationId xmlns:p14="http://schemas.microsoft.com/office/powerpoint/2010/main" val="223368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A454-F926-8F46-B5E2-F3723BB9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7BF1B-2538-574D-996D-A628653A6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Prior: Beta(2,2) on the interval 0.5 to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Likelihood: Binomial with 6 trials and 5 successes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56FE8-BF2F-0D4A-840A-3E6A0E9E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6" y="5656363"/>
            <a:ext cx="8229601" cy="93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51F59F-04D5-134B-BE04-F67C7A070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968" y="2327292"/>
            <a:ext cx="2790540" cy="22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1EAC-356F-5046-8348-5BD7CCF0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Setting up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EB357-B0DB-264E-B466-0090C2822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those, building the posterior is trivial: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C0077-7952-0F40-A865-E6CBB834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55" y="2709984"/>
            <a:ext cx="7908689" cy="50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07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D0AB-B860-B547-B3C7-31EC9259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237D-58FB-D345-B9BD-9B044B1B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this and plot the three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C97B3-66AE-C84D-A446-4141E934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" y="2561471"/>
            <a:ext cx="8229601" cy="93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ED1F9-D23A-D34D-84C4-4C45BDE6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3" y="3863181"/>
            <a:ext cx="8065477" cy="5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7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4A65-7D72-2C41-A289-2055D85B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80237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Bayesian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16038"/>
            <a:ext cx="8229600" cy="3598862"/>
          </a:xfrm>
        </p:spPr>
        <p:txBody>
          <a:bodyPr>
            <a:normAutofit fontScale="92500"/>
          </a:bodyPr>
          <a:lstStyle/>
          <a:p>
            <a:r>
              <a:rPr lang="en-US" dirty="0"/>
              <a:t>Bayesian statistics is a set of formal methods for statistical inference, used by statisticians and scientists to make statements about unobserved parameters starting from the observed data</a:t>
            </a:r>
          </a:p>
          <a:p>
            <a:r>
              <a:rPr lang="en-US" dirty="0">
                <a:solidFill>
                  <a:srgbClr val="FF0000"/>
                </a:solidFill>
              </a:rPr>
              <a:t>Not to be confused with “Bayes-in-the-head”, a set of psychological theories about how lay humans perform inference in daily life</a:t>
            </a:r>
          </a:p>
          <a:p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6807200" y="4275138"/>
            <a:ext cx="2170112" cy="2514600"/>
          </a:xfrm>
          <a:custGeom>
            <a:avLst/>
            <a:gdLst>
              <a:gd name="connsiteX0" fmla="*/ 685160 w 3288766"/>
              <a:gd name="connsiteY0" fmla="*/ 545566 h 3815122"/>
              <a:gd name="connsiteX1" fmla="*/ 485375 w 3288766"/>
              <a:gd name="connsiteY1" fmla="*/ 852927 h 3815122"/>
              <a:gd name="connsiteX2" fmla="*/ 431587 w 3288766"/>
              <a:gd name="connsiteY2" fmla="*/ 1075764 h 3815122"/>
              <a:gd name="connsiteX3" fmla="*/ 293274 w 3288766"/>
              <a:gd name="connsiteY3" fmla="*/ 1306285 h 3815122"/>
              <a:gd name="connsiteX4" fmla="*/ 377799 w 3288766"/>
              <a:gd name="connsiteY4" fmla="*/ 1483018 h 3815122"/>
              <a:gd name="connsiteX5" fmla="*/ 55069 w 3288766"/>
              <a:gd name="connsiteY5" fmla="*/ 1921008 h 3815122"/>
              <a:gd name="connsiteX6" fmla="*/ 47385 w 3288766"/>
              <a:gd name="connsiteY6" fmla="*/ 2128477 h 3815122"/>
              <a:gd name="connsiteX7" fmla="*/ 285590 w 3288766"/>
              <a:gd name="connsiteY7" fmla="*/ 2182265 h 3815122"/>
              <a:gd name="connsiteX8" fmla="*/ 324011 w 3288766"/>
              <a:gd name="connsiteY8" fmla="*/ 2343630 h 3815122"/>
              <a:gd name="connsiteX9" fmla="*/ 316327 w 3288766"/>
              <a:gd name="connsiteY9" fmla="*/ 2443522 h 3815122"/>
              <a:gd name="connsiteX10" fmla="*/ 400851 w 3288766"/>
              <a:gd name="connsiteY10" fmla="*/ 2489627 h 3815122"/>
              <a:gd name="connsiteX11" fmla="*/ 554532 w 3288766"/>
              <a:gd name="connsiteY11" fmla="*/ 2504995 h 3815122"/>
              <a:gd name="connsiteX12" fmla="*/ 385483 w 3288766"/>
              <a:gd name="connsiteY12" fmla="*/ 2643307 h 3815122"/>
              <a:gd name="connsiteX13" fmla="*/ 362431 w 3288766"/>
              <a:gd name="connsiteY13" fmla="*/ 2766252 h 3815122"/>
              <a:gd name="connsiteX14" fmla="*/ 493059 w 3288766"/>
              <a:gd name="connsiteY14" fmla="*/ 2812356 h 3815122"/>
              <a:gd name="connsiteX15" fmla="*/ 462323 w 3288766"/>
              <a:gd name="connsiteY15" fmla="*/ 2966037 h 3815122"/>
              <a:gd name="connsiteX16" fmla="*/ 462323 w 3288766"/>
              <a:gd name="connsiteY16" fmla="*/ 3088981 h 3815122"/>
              <a:gd name="connsiteX17" fmla="*/ 569900 w 3288766"/>
              <a:gd name="connsiteY17" fmla="*/ 3250346 h 3815122"/>
              <a:gd name="connsiteX18" fmla="*/ 900313 w 3288766"/>
              <a:gd name="connsiteY18" fmla="*/ 3265714 h 3815122"/>
              <a:gd name="connsiteX19" fmla="*/ 1153886 w 3288766"/>
              <a:gd name="connsiteY19" fmla="*/ 3211926 h 3815122"/>
              <a:gd name="connsiteX20" fmla="*/ 1315251 w 3288766"/>
              <a:gd name="connsiteY20" fmla="*/ 3795912 h 3815122"/>
              <a:gd name="connsiteX21" fmla="*/ 1999130 w 3288766"/>
              <a:gd name="connsiteY21" fmla="*/ 3327186 h 3815122"/>
              <a:gd name="connsiteX22" fmla="*/ 2882794 w 3288766"/>
              <a:gd name="connsiteY22" fmla="*/ 2912248 h 3815122"/>
              <a:gd name="connsiteX23" fmla="*/ 2890478 w 3288766"/>
              <a:gd name="connsiteY23" fmla="*/ 2635623 h 3815122"/>
              <a:gd name="connsiteX24" fmla="*/ 3190155 w 3288766"/>
              <a:gd name="connsiteY24" fmla="*/ 1882588 h 3815122"/>
              <a:gd name="connsiteX25" fmla="*/ 3243943 w 3288766"/>
              <a:gd name="connsiteY25" fmla="*/ 1283233 h 3815122"/>
              <a:gd name="connsiteX26" fmla="*/ 2921214 w 3288766"/>
              <a:gd name="connsiteY26" fmla="*/ 453358 h 3815122"/>
              <a:gd name="connsiteX27" fmla="*/ 2460172 w 3288766"/>
              <a:gd name="connsiteY27" fmla="*/ 46104 h 3815122"/>
              <a:gd name="connsiteX28" fmla="*/ 1361355 w 3288766"/>
              <a:gd name="connsiteY28" fmla="*/ 176732 h 3815122"/>
              <a:gd name="connsiteX29" fmla="*/ 685160 w 3288766"/>
              <a:gd name="connsiteY29" fmla="*/ 545566 h 38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88766" h="3815122">
                <a:moveTo>
                  <a:pt x="685160" y="545566"/>
                </a:moveTo>
                <a:cubicBezTo>
                  <a:pt x="539163" y="658265"/>
                  <a:pt x="527637" y="764561"/>
                  <a:pt x="485375" y="852927"/>
                </a:cubicBezTo>
                <a:cubicBezTo>
                  <a:pt x="443113" y="941293"/>
                  <a:pt x="463604" y="1000204"/>
                  <a:pt x="431587" y="1075764"/>
                </a:cubicBezTo>
                <a:cubicBezTo>
                  <a:pt x="399570" y="1151324"/>
                  <a:pt x="302239" y="1238409"/>
                  <a:pt x="293274" y="1306285"/>
                </a:cubicBezTo>
                <a:cubicBezTo>
                  <a:pt x="284309" y="1374161"/>
                  <a:pt x="417500" y="1380564"/>
                  <a:pt x="377799" y="1483018"/>
                </a:cubicBezTo>
                <a:cubicBezTo>
                  <a:pt x="338098" y="1585472"/>
                  <a:pt x="110138" y="1813432"/>
                  <a:pt x="55069" y="1921008"/>
                </a:cubicBezTo>
                <a:cubicBezTo>
                  <a:pt x="0" y="2028584"/>
                  <a:pt x="8965" y="2084934"/>
                  <a:pt x="47385" y="2128477"/>
                </a:cubicBezTo>
                <a:cubicBezTo>
                  <a:pt x="85805" y="2172020"/>
                  <a:pt x="239486" y="2146406"/>
                  <a:pt x="285590" y="2182265"/>
                </a:cubicBezTo>
                <a:cubicBezTo>
                  <a:pt x="331694" y="2218124"/>
                  <a:pt x="318888" y="2300087"/>
                  <a:pt x="324011" y="2343630"/>
                </a:cubicBezTo>
                <a:cubicBezTo>
                  <a:pt x="329134" y="2387173"/>
                  <a:pt x="303520" y="2419189"/>
                  <a:pt x="316327" y="2443522"/>
                </a:cubicBezTo>
                <a:cubicBezTo>
                  <a:pt x="329134" y="2467855"/>
                  <a:pt x="361150" y="2479382"/>
                  <a:pt x="400851" y="2489627"/>
                </a:cubicBezTo>
                <a:cubicBezTo>
                  <a:pt x="440552" y="2499873"/>
                  <a:pt x="557093" y="2479382"/>
                  <a:pt x="554532" y="2504995"/>
                </a:cubicBezTo>
                <a:cubicBezTo>
                  <a:pt x="551971" y="2530608"/>
                  <a:pt x="417500" y="2599764"/>
                  <a:pt x="385483" y="2643307"/>
                </a:cubicBezTo>
                <a:cubicBezTo>
                  <a:pt x="353466" y="2686850"/>
                  <a:pt x="344502" y="2738077"/>
                  <a:pt x="362431" y="2766252"/>
                </a:cubicBezTo>
                <a:cubicBezTo>
                  <a:pt x="380360" y="2794427"/>
                  <a:pt x="476410" y="2779059"/>
                  <a:pt x="493059" y="2812356"/>
                </a:cubicBezTo>
                <a:cubicBezTo>
                  <a:pt x="509708" y="2845653"/>
                  <a:pt x="467446" y="2919933"/>
                  <a:pt x="462323" y="2966037"/>
                </a:cubicBezTo>
                <a:cubicBezTo>
                  <a:pt x="457200" y="3012141"/>
                  <a:pt x="444394" y="3041596"/>
                  <a:pt x="462323" y="3088981"/>
                </a:cubicBezTo>
                <a:cubicBezTo>
                  <a:pt x="480252" y="3136366"/>
                  <a:pt x="496902" y="3220891"/>
                  <a:pt x="569900" y="3250346"/>
                </a:cubicBezTo>
                <a:cubicBezTo>
                  <a:pt x="642898" y="3279801"/>
                  <a:pt x="802982" y="3272117"/>
                  <a:pt x="900313" y="3265714"/>
                </a:cubicBezTo>
                <a:cubicBezTo>
                  <a:pt x="997644" y="3259311"/>
                  <a:pt x="1084730" y="3123560"/>
                  <a:pt x="1153886" y="3211926"/>
                </a:cubicBezTo>
                <a:cubicBezTo>
                  <a:pt x="1223042" y="3300292"/>
                  <a:pt x="1174377" y="3776702"/>
                  <a:pt x="1315251" y="3795912"/>
                </a:cubicBezTo>
                <a:cubicBezTo>
                  <a:pt x="1456125" y="3815122"/>
                  <a:pt x="1737873" y="3474463"/>
                  <a:pt x="1999130" y="3327186"/>
                </a:cubicBezTo>
                <a:cubicBezTo>
                  <a:pt x="2260387" y="3179909"/>
                  <a:pt x="2734236" y="3027509"/>
                  <a:pt x="2882794" y="2912248"/>
                </a:cubicBezTo>
                <a:cubicBezTo>
                  <a:pt x="3031352" y="2796987"/>
                  <a:pt x="2839251" y="2807233"/>
                  <a:pt x="2890478" y="2635623"/>
                </a:cubicBezTo>
                <a:cubicBezTo>
                  <a:pt x="2941705" y="2464013"/>
                  <a:pt x="3131244" y="2107986"/>
                  <a:pt x="3190155" y="1882588"/>
                </a:cubicBezTo>
                <a:cubicBezTo>
                  <a:pt x="3249066" y="1657190"/>
                  <a:pt x="3288766" y="1521438"/>
                  <a:pt x="3243943" y="1283233"/>
                </a:cubicBezTo>
                <a:cubicBezTo>
                  <a:pt x="3199120" y="1045028"/>
                  <a:pt x="3051843" y="659546"/>
                  <a:pt x="2921214" y="453358"/>
                </a:cubicBezTo>
                <a:cubicBezTo>
                  <a:pt x="2790586" y="247170"/>
                  <a:pt x="2720149" y="92208"/>
                  <a:pt x="2460172" y="46104"/>
                </a:cubicBezTo>
                <a:cubicBezTo>
                  <a:pt x="2200195" y="0"/>
                  <a:pt x="1662313" y="90927"/>
                  <a:pt x="1361355" y="176732"/>
                </a:cubicBezTo>
                <a:cubicBezTo>
                  <a:pt x="1060397" y="262537"/>
                  <a:pt x="831157" y="432867"/>
                  <a:pt x="685160" y="545566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/>
            </a:pPr>
            <a:endParaRPr lang="en-US"/>
          </a:p>
        </p:txBody>
      </p:sp>
      <p:pic>
        <p:nvPicPr>
          <p:cNvPr id="5" name="Picture 2" descr="http://www.lps.uci.edu/~johnsonk/CLASSES/inductivelogic/bay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5400" y="4503738"/>
            <a:ext cx="977043" cy="1047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0390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4E30-E375-824E-A043-E30722A1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Posterior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95C4-2B5F-DE4C-B97D-8AD022A2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posterior distribution gives a lot of information</a:t>
            </a:r>
          </a:p>
          <a:p>
            <a:r>
              <a:rPr lang="en-US" dirty="0"/>
              <a:t>Ideally, we could just show a graph of it and leave the interpretation of the reader</a:t>
            </a:r>
          </a:p>
          <a:p>
            <a:pPr lvl="1"/>
            <a:r>
              <a:rPr lang="en-US" dirty="0"/>
              <a:t>But often the posterior will have many dimensions</a:t>
            </a:r>
          </a:p>
          <a:p>
            <a:r>
              <a:rPr lang="en-US" dirty="0"/>
              <a:t>We need a way to describe the posterior distribution</a:t>
            </a:r>
          </a:p>
          <a:p>
            <a:pPr lvl="1"/>
            <a:r>
              <a:rPr lang="en-US" dirty="0"/>
              <a:t>Mean, SD, Skew, etc.</a:t>
            </a:r>
          </a:p>
        </p:txBody>
      </p:sp>
    </p:spTree>
    <p:extLst>
      <p:ext uri="{BB962C8B-B14F-4D97-AF65-F5344CB8AC3E}">
        <p14:creationId xmlns:p14="http://schemas.microsoft.com/office/powerpoint/2010/main" val="224072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41"/>
            <a:ext cx="8229600" cy="834133"/>
          </a:xfrm>
        </p:spPr>
        <p:txBody>
          <a:bodyPr>
            <a:normAutofit/>
          </a:bodyPr>
          <a:lstStyle/>
          <a:p>
            <a:r>
              <a:rPr lang="en-US" sz="4000" b="1" dirty="0"/>
              <a:t>Posteriors are Difficult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263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Only very simple models have analytical posterior distributions</a:t>
            </a:r>
          </a:p>
          <a:p>
            <a:r>
              <a:rPr lang="en-US" dirty="0"/>
              <a:t>For a long time, this restricted Bayesian inference to a very small upset of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4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0294-9426-0B49-BA2C-0E0D23A3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 Classes of Problems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514A4-73B5-804E-91D5-FFD01616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08149"/>
            <a:ext cx="8358424" cy="3502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6B1997-68A6-2D43-899D-2A463CC0FB5A}"/>
              </a:ext>
            </a:extLst>
          </p:cNvPr>
          <p:cNvSpPr/>
          <p:nvPr/>
        </p:nvSpPr>
        <p:spPr>
          <a:xfrm>
            <a:off x="4635500" y="1816100"/>
            <a:ext cx="1993900" cy="314960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D8D50B-1A9B-D242-8E35-6E5578549079}"/>
              </a:ext>
            </a:extLst>
          </p:cNvPr>
          <p:cNvCxnSpPr>
            <a:cxnSpLocks/>
          </p:cNvCxnSpPr>
          <p:nvPr/>
        </p:nvCxnSpPr>
        <p:spPr>
          <a:xfrm flipV="1">
            <a:off x="2667000" y="5080000"/>
            <a:ext cx="520700" cy="9144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0175D8-60A4-5747-9669-44807D974784}"/>
              </a:ext>
            </a:extLst>
          </p:cNvPr>
          <p:cNvSpPr txBox="1"/>
          <p:nvPr/>
        </p:nvSpPr>
        <p:spPr>
          <a:xfrm>
            <a:off x="1511300" y="6096000"/>
            <a:ext cx="229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Very few cognitive models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884AD1-3201-BC4D-BB91-AEC744E14FFF}"/>
              </a:ext>
            </a:extLst>
          </p:cNvPr>
          <p:cNvCxnSpPr>
            <a:cxnSpLocks/>
          </p:cNvCxnSpPr>
          <p:nvPr/>
        </p:nvCxnSpPr>
        <p:spPr>
          <a:xfrm flipH="1" flipV="1">
            <a:off x="7480300" y="5210174"/>
            <a:ext cx="558800" cy="7842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736F34-4B5F-C844-AAF6-7418D4ACFF22}"/>
              </a:ext>
            </a:extLst>
          </p:cNvPr>
          <p:cNvSpPr txBox="1"/>
          <p:nvPr/>
        </p:nvSpPr>
        <p:spPr>
          <a:xfrm>
            <a:off x="6845300" y="6096000"/>
            <a:ext cx="229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Complex models, e.g., LCA, MDFT, </a:t>
            </a:r>
            <a:r>
              <a:rPr lang="en-US" b="1" dirty="0" err="1">
                <a:solidFill>
                  <a:srgbClr val="FF0000"/>
                </a:solidFill>
              </a:rPr>
              <a:t>pLBA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C0446-9629-A14F-9724-412F6254074B}"/>
              </a:ext>
            </a:extLst>
          </p:cNvPr>
          <p:cNvCxnSpPr>
            <a:cxnSpLocks/>
          </p:cNvCxnSpPr>
          <p:nvPr/>
        </p:nvCxnSpPr>
        <p:spPr>
          <a:xfrm flipV="1">
            <a:off x="5638800" y="5268912"/>
            <a:ext cx="0" cy="7254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ED4D71-1BC7-7649-A6D2-3BCB84FF5ADB}"/>
              </a:ext>
            </a:extLst>
          </p:cNvPr>
          <p:cNvSpPr txBox="1"/>
          <p:nvPr/>
        </p:nvSpPr>
        <p:spPr>
          <a:xfrm>
            <a:off x="4572000" y="6115566"/>
            <a:ext cx="229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Most cognitive models</a:t>
            </a:r>
          </a:p>
        </p:txBody>
      </p:sp>
    </p:spTree>
    <p:extLst>
      <p:ext uri="{BB962C8B-B14F-4D97-AF65-F5344CB8AC3E}">
        <p14:creationId xmlns:p14="http://schemas.microsoft.com/office/powerpoint/2010/main" val="18090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44E5-538D-644F-ACF8-8EAFB680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Posterior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8387-60AA-D346-957C-235783E56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compute the posterior when there isn’t an analytical solution?</a:t>
            </a:r>
          </a:p>
          <a:p>
            <a:r>
              <a:rPr lang="en-US" dirty="0"/>
              <a:t>As it turns out, drawing random samples from a distribution is an efficient way to do that</a:t>
            </a:r>
          </a:p>
          <a:p>
            <a:pPr lvl="1"/>
            <a:r>
              <a:rPr lang="en-US" dirty="0"/>
              <a:t>Methods for doing this are called Monte Carlo methods</a:t>
            </a:r>
          </a:p>
        </p:txBody>
      </p:sp>
    </p:spTree>
    <p:extLst>
      <p:ext uri="{BB962C8B-B14F-4D97-AF65-F5344CB8AC3E}">
        <p14:creationId xmlns:p14="http://schemas.microsoft.com/office/powerpoint/2010/main" val="3150474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7B84-00C6-FF44-BD63-7801D882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Rejection Sampler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8B20-B123-5541-87A7-35B575B36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Monte Carlo method is the rejection sampler</a:t>
            </a:r>
          </a:p>
          <a:p>
            <a:r>
              <a:rPr lang="en-US" dirty="0"/>
              <a:t>Generates sampling values from a </a:t>
            </a:r>
            <a:r>
              <a:rPr lang="en-US" dirty="0">
                <a:solidFill>
                  <a:srgbClr val="FF0000"/>
                </a:solidFill>
              </a:rPr>
              <a:t>target distribution</a:t>
            </a:r>
            <a:r>
              <a:rPr lang="en-US" dirty="0"/>
              <a:t> X with arbitrary probability density function f(x) by using a </a:t>
            </a:r>
            <a:r>
              <a:rPr lang="en-US" dirty="0">
                <a:solidFill>
                  <a:srgbClr val="FF0000"/>
                </a:solidFill>
              </a:rPr>
              <a:t>proposal distribution</a:t>
            </a:r>
            <a:r>
              <a:rPr lang="en-US" dirty="0"/>
              <a:t> Y with probability density g(x). </a:t>
            </a:r>
          </a:p>
          <a:p>
            <a:r>
              <a:rPr lang="en-US" dirty="0"/>
              <a:t>Can generate a sample value from X by instead sampling from Y (the </a:t>
            </a:r>
            <a:r>
              <a:rPr lang="en-US" dirty="0">
                <a:solidFill>
                  <a:srgbClr val="FF0000"/>
                </a:solidFill>
              </a:rPr>
              <a:t>proposal P</a:t>
            </a:r>
            <a:r>
              <a:rPr lang="en-US" baseline="-25000" dirty="0">
                <a:solidFill>
                  <a:srgbClr val="FF0000"/>
                </a:solidFill>
              </a:rPr>
              <a:t>R</a:t>
            </a:r>
            <a:r>
              <a:rPr lang="en-US" dirty="0"/>
              <a:t>) and accepting P</a:t>
            </a:r>
            <a:r>
              <a:rPr lang="en-US" baseline="-25000" dirty="0"/>
              <a:t>R</a:t>
            </a:r>
            <a:r>
              <a:rPr lang="en-US" dirty="0"/>
              <a:t> with probability f(P</a:t>
            </a:r>
            <a:r>
              <a:rPr lang="en-US" baseline="-25000" dirty="0"/>
              <a:t>R</a:t>
            </a:r>
            <a:r>
              <a:rPr lang="en-US" dirty="0"/>
              <a:t>) /(M*g(P</a:t>
            </a:r>
            <a:r>
              <a:rPr lang="en-US" baseline="-25000" dirty="0"/>
              <a:t>R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2239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Applying it to the Rate Problem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021" y="1417638"/>
            <a:ext cx="6395826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924061"/>
                <a:ext cx="3581400" cy="363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sz="2400" dirty="0"/>
                  <a:t>Draw a sample from the proposal distribution</a:t>
                </a:r>
              </a:p>
              <a:p>
                <a:pPr marL="342900" indent="-342900">
                  <a:buAutoNum type="arabicParenR"/>
                </a:pPr>
                <a:endParaRPr lang="en-US" sz="2400" dirty="0"/>
              </a:p>
              <a:p>
                <a:pPr marL="342900" indent="-342900">
                  <a:buAutoNum type="arabicParenR"/>
                </a:pPr>
                <a:r>
                  <a:rPr lang="en-US" sz="2400" dirty="0"/>
                  <a:t>Reject the sample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400" i="1" dirty="0" smtClean="0">
                            <a:latin typeface="Cambria Math"/>
                          </a:rPr>
                          <m:t>𝑀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, 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400" dirty="0"/>
                  <a:t> is chosen so that this is always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 (but ideally sometimes close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24061"/>
                <a:ext cx="3581400" cy="3639522"/>
              </a:xfrm>
              <a:prstGeom prst="rect">
                <a:avLst/>
              </a:prstGeom>
              <a:blipFill>
                <a:blip r:embed="rId4"/>
                <a:stretch>
                  <a:fillRect l="-2482" t="-1742" r="-212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3363752" y="2560638"/>
            <a:ext cx="1295400" cy="38100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94421" y="2536575"/>
            <a:ext cx="0" cy="3022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78642" y="3817162"/>
                <a:ext cx="2125579" cy="1494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/>
                            </a:rPr>
                            <m:t>𝑟𝑒𝑗</m:t>
                          </m:r>
                        </m:sub>
                      </m:sSub>
                      <m:r>
                        <a:rPr lang="en-US" sz="240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/>
                            </a:rPr>
                            <m:t>𝑀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×1</m:t>
                          </m:r>
                        </m:den>
                      </m:f>
                      <m:r>
                        <a:rPr lang="en-US" sz="240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/>
                            </a:rPr>
                            <m:t>.567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642" y="3817162"/>
                <a:ext cx="2125579" cy="1494512"/>
              </a:xfrm>
              <a:prstGeom prst="rect">
                <a:avLst/>
              </a:prstGeom>
              <a:blipFill>
                <a:blip r:embed="rId5"/>
                <a:stretch>
                  <a:fillRect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77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Implement a rejection algorithm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Sample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 from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</a:rPr>
                      <m:t>(0.5,1)</m:t>
                    </m:r>
                  </m:oMath>
                </a14:m>
                <a:r>
                  <a:rPr lang="en-US" dirty="0"/>
                  <a:t>  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b="0" dirty="0"/>
                  <a:t>Draw a random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/>
                  <a:t> from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</a:rPr>
                      <m:t>(0,1)</m:t>
                    </m:r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(or, better,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𝑢𝑀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If true, accept 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aseline="-25000" dirty="0"/>
              </a:p>
              <a:p>
                <a:pPr lvl="2"/>
                <a:r>
                  <a:rPr lang="en-US" dirty="0"/>
                  <a:t>Otherwise, reject the value and draw a new sample</a:t>
                </a:r>
              </a:p>
              <a:p>
                <a:pPr lvl="1"/>
                <a:r>
                  <a:rPr lang="en-US" dirty="0"/>
                  <a:t>Repeat many times to get a few thousand samples</a:t>
                </a:r>
              </a:p>
              <a:p>
                <a:pPr lvl="1"/>
                <a:r>
                  <a:rPr lang="en-US" dirty="0"/>
                  <a:t>Make a histogram</a:t>
                </a:r>
              </a:p>
              <a:p>
                <a:pPr lvl="1"/>
                <a:r>
                  <a:rPr lang="en-US" dirty="0"/>
                  <a:t>Calculate the mean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  <a:blipFill>
                <a:blip r:embed="rId2"/>
                <a:stretch>
                  <a:fillRect l="-16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0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1C91-ECE4-8B4E-AEBE-F271E25A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35145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129B-C57B-4644-A6AE-8A36CB92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087639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2D71-5899-1C4F-AEDA-C6056F189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3140-6F53-F140-8AF3-FB7244BE1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change the number of questions and number correct to 10 and 9</a:t>
            </a:r>
          </a:p>
          <a:p>
            <a:r>
              <a:rPr lang="en-US" dirty="0"/>
              <a:t>What happens?</a:t>
            </a:r>
          </a:p>
        </p:txBody>
      </p:sp>
    </p:spTree>
    <p:extLst>
      <p:ext uri="{BB962C8B-B14F-4D97-AF65-F5344CB8AC3E}">
        <p14:creationId xmlns:p14="http://schemas.microsoft.com/office/powerpoint/2010/main" val="98822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Bayesian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/>
          <a:lstStyle/>
          <a:p>
            <a:r>
              <a:rPr lang="en-US" dirty="0"/>
              <a:t>Bayesian data Analysis</a:t>
            </a:r>
          </a:p>
          <a:p>
            <a:pPr lvl="1"/>
            <a:r>
              <a:rPr lang="en-US" dirty="0"/>
              <a:t>Model does not have to be Bayesian</a:t>
            </a:r>
          </a:p>
          <a:p>
            <a:pPr lvl="1"/>
            <a:r>
              <a:rPr lang="en-US" dirty="0"/>
              <a:t>Parameter estimation procedure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971800"/>
            <a:ext cx="5334000" cy="37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23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3C7B-CDBF-BB47-987E-64B800B4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Steve’s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BF4A-5921-3845-A172-E3F77429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we’ll see something cool from Steve</a:t>
            </a:r>
          </a:p>
        </p:txBody>
      </p:sp>
    </p:spTree>
    <p:extLst>
      <p:ext uri="{BB962C8B-B14F-4D97-AF65-F5344CB8AC3E}">
        <p14:creationId xmlns:p14="http://schemas.microsoft.com/office/powerpoint/2010/main" val="43626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Multidimensional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Often</a:t>
                </a:r>
                <a:r>
                  <a:rPr lang="en-US" baseline="0" dirty="0"/>
                  <a:t> posterior distributions will have more than one dimension</a:t>
                </a:r>
              </a:p>
              <a:p>
                <a:r>
                  <a:rPr lang="en-US" dirty="0"/>
                  <a:t>Suppose a bimodal model: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𝜏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×</m:t>
                      </m:r>
                      <m:r>
                        <a:rPr lang="en-US" i="1">
                          <a:latin typeface="Cambria Math"/>
                        </a:rPr>
                        <m:t>𝑁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(with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baseline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  <a:blipFill rotWithShape="1">
                <a:blip r:embed="rId2"/>
                <a:stretch>
                  <a:fillRect l="-1557" t="-1752" r="-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906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Markov chain Monte Carlo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Markov chain Monte Carlo (MCMC) is used for approximating a multi-dimensional integral</a:t>
            </a:r>
          </a:p>
          <a:p>
            <a:r>
              <a:rPr lang="en-US" dirty="0"/>
              <a:t>MCMC techniques include</a:t>
            </a:r>
          </a:p>
          <a:p>
            <a:pPr lvl="1"/>
            <a:r>
              <a:rPr lang="en-US" dirty="0"/>
              <a:t>Gibbs sampling (JAGS: </a:t>
            </a:r>
            <a:r>
              <a:rPr lang="en-US" u="sng" dirty="0"/>
              <a:t>J</a:t>
            </a:r>
            <a:r>
              <a:rPr lang="en-US" dirty="0"/>
              <a:t>ust </a:t>
            </a:r>
            <a:r>
              <a:rPr lang="en-US" u="sng" dirty="0"/>
              <a:t>A</a:t>
            </a:r>
            <a:r>
              <a:rPr lang="en-US" dirty="0"/>
              <a:t>nother </a:t>
            </a:r>
            <a:r>
              <a:rPr lang="en-US" u="sng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FF0000"/>
                </a:solidFill>
              </a:rPr>
              <a:t>ibbs</a:t>
            </a:r>
            <a:r>
              <a:rPr lang="en-US" dirty="0"/>
              <a:t> </a:t>
            </a:r>
            <a:r>
              <a:rPr lang="en-US" u="sng" dirty="0"/>
              <a:t>S</a:t>
            </a:r>
            <a:r>
              <a:rPr lang="en-US" dirty="0"/>
              <a:t>ampler)</a:t>
            </a:r>
          </a:p>
          <a:p>
            <a:pPr lvl="1"/>
            <a:r>
              <a:rPr lang="en-US" dirty="0"/>
              <a:t>Metropolis-Hastings algorithm</a:t>
            </a:r>
          </a:p>
        </p:txBody>
      </p:sp>
    </p:spTree>
    <p:extLst>
      <p:ext uri="{BB962C8B-B14F-4D97-AF65-F5344CB8AC3E}">
        <p14:creationId xmlns:p14="http://schemas.microsoft.com/office/powerpoint/2010/main" val="2222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“Markov Chain” part of MCMC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12152" cy="493871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Markov Chain is essentially a fancy term for a random walk on a 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Stationary distribution theorem: for a very long random walk, the probability that you end at a vertex v is </a:t>
            </a:r>
            <a:r>
              <a:rPr lang="en-US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of where you started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44" y="2292943"/>
            <a:ext cx="5304750" cy="29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Constructing a graph to walk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is to come up with a graph that has the right stationary distribution</a:t>
            </a:r>
          </a:p>
          <a:p>
            <a:r>
              <a:rPr lang="en-US" dirty="0">
                <a:solidFill>
                  <a:srgbClr val="FF0000"/>
                </a:solidFill>
              </a:rPr>
              <a:t>AND</a:t>
            </a:r>
            <a:r>
              <a:rPr lang="en-US" dirty="0"/>
              <a:t> where you can prove that the convergence of a random walk to the stationary distribution is fast in comparison to the size of X</a:t>
            </a:r>
          </a:p>
        </p:txBody>
      </p:sp>
    </p:spTree>
    <p:extLst>
      <p:ext uri="{BB962C8B-B14F-4D97-AF65-F5344CB8AC3E}">
        <p14:creationId xmlns:p14="http://schemas.microsoft.com/office/powerpoint/2010/main" val="278312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4504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Step 1: pick a graph</a:t>
            </a:r>
          </a:p>
          <a:p>
            <a:pPr lvl="1"/>
            <a:r>
              <a:rPr lang="en-US" dirty="0"/>
              <a:t>e.g., lattice</a:t>
            </a:r>
          </a:p>
          <a:p>
            <a:r>
              <a:rPr lang="en-US" dirty="0"/>
              <a:t>Step 2: Describe the transition probabilities</a:t>
            </a:r>
          </a:p>
          <a:p>
            <a:pPr lvl="1"/>
            <a:r>
              <a:rPr lang="en-US" dirty="0"/>
              <a:t>Let r be the max degree of vertex </a:t>
            </a:r>
            <a:r>
              <a:rPr lang="en-US" dirty="0" err="1"/>
              <a:t>i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Pick neighbor j with probability 1/r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If you picked neighbor j and p(j) ≥ p(</a:t>
            </a:r>
            <a:r>
              <a:rPr lang="en-US" dirty="0" err="1"/>
              <a:t>i</a:t>
            </a:r>
            <a:r>
              <a:rPr lang="en-US" dirty="0"/>
              <a:t>), then go to j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Otherwise, p(j) &lt; p(</a:t>
            </a:r>
            <a:r>
              <a:rPr lang="en-US" dirty="0" err="1"/>
              <a:t>i</a:t>
            </a:r>
            <a:r>
              <a:rPr lang="en-US" dirty="0"/>
              <a:t>) and you go to j with probability p(j)/p(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16" y="1803859"/>
            <a:ext cx="2349500" cy="2387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649093" y="2863616"/>
            <a:ext cx="263567" cy="23963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49093" y="2345043"/>
            <a:ext cx="263567" cy="239633"/>
          </a:xfrm>
          <a:prstGeom prst="ellipse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9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Proven that p(x) is the stationary distribution for this walk</a:t>
            </a:r>
          </a:p>
          <a:p>
            <a:r>
              <a:rPr lang="en-US" dirty="0"/>
              <a:t>Now, you can just randomly walk according to these probabilities and get a sample</a:t>
            </a:r>
          </a:p>
          <a:p>
            <a:r>
              <a:rPr lang="en-US" dirty="0"/>
              <a:t>This is the </a:t>
            </a:r>
            <a:r>
              <a:rPr lang="en-US" dirty="0">
                <a:solidFill>
                  <a:srgbClr val="FF0000"/>
                </a:solidFill>
              </a:rPr>
              <a:t>Metropolis-Hastings </a:t>
            </a:r>
            <a:r>
              <a:rPr lang="en-US" dirty="0"/>
              <a:t>algorithm</a:t>
            </a:r>
          </a:p>
          <a:p>
            <a:r>
              <a:rPr lang="en-US" dirty="0"/>
              <a:t>Gibbs sampling, in its basic incarnation, is a special case of the Metropolis-Hastings algorithm</a:t>
            </a:r>
          </a:p>
        </p:txBody>
      </p:sp>
    </p:spTree>
    <p:extLst>
      <p:ext uri="{BB962C8B-B14F-4D97-AF65-F5344CB8AC3E}">
        <p14:creationId xmlns:p14="http://schemas.microsoft.com/office/powerpoint/2010/main" val="366788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1143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Introduction to JAGS</a:t>
            </a:r>
          </a:p>
        </p:txBody>
      </p:sp>
    </p:spTree>
    <p:extLst>
      <p:ext uri="{BB962C8B-B14F-4D97-AF65-F5344CB8AC3E}">
        <p14:creationId xmlns:p14="http://schemas.microsoft.com/office/powerpoint/2010/main" val="2925768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Revisiting the Rate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 you are given a test that consist of 10 factual questions of equal difficulty. We want to estimate your ability, which we define as the rate </a:t>
            </a:r>
            <a:r>
              <a:rPr lang="en-US" dirty="0" err="1"/>
              <a:t>θ</a:t>
            </a:r>
            <a:r>
              <a:rPr lang="en-US" dirty="0"/>
              <a:t> with which you answer questions correctly</a:t>
            </a:r>
          </a:p>
          <a:p>
            <a:r>
              <a:rPr lang="en-US" dirty="0"/>
              <a:t>Suppose you answer 9 out of 10 questions correctly. </a:t>
            </a:r>
          </a:p>
        </p:txBody>
      </p:sp>
    </p:spTree>
    <p:extLst>
      <p:ext uri="{BB962C8B-B14F-4D97-AF65-F5344CB8AC3E}">
        <p14:creationId xmlns:p14="http://schemas.microsoft.com/office/powerpoint/2010/main" val="23748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Graphical Model for the Rate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05000"/>
            <a:ext cx="6781800" cy="37084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310245" y="2157063"/>
            <a:ext cx="1007881" cy="342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2601" y="1510732"/>
            <a:ext cx="212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Continuous, unobserved variable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885" y="3991551"/>
            <a:ext cx="212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Discrete, observed variables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451349" y="3709318"/>
            <a:ext cx="937329" cy="2822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80797" y="4637882"/>
            <a:ext cx="1078433" cy="5632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68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important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Notation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𝑝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𝑎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the probability </a:t>
                </a:r>
                <a:br>
                  <a:rPr lang="en-US" dirty="0"/>
                </a:br>
                <a:r>
                  <a:rPr lang="en-US" dirty="0"/>
                  <a:t>density of some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</m:oMath>
                </a14:m>
                <a:endParaRPr lang="en-US" b="0" dirty="0">
                  <a:latin typeface="Cambria Math"/>
                </a:endParaRPr>
              </a:p>
              <a:p>
                <a:pPr lvl="1"/>
                <a:endParaRPr lang="en-US" b="0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the probability</a:t>
                </a:r>
                <a:br>
                  <a:rPr lang="en-US" dirty="0"/>
                </a:br>
                <a:r>
                  <a:rPr lang="en-US" dirty="0"/>
                  <a:t>density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assuming </a:t>
                </a:r>
                <a:br>
                  <a:rPr lang="en-US" i="1" dirty="0"/>
                </a:br>
                <a:r>
                  <a:rPr lang="en-US" i="1" dirty="0"/>
                  <a:t>some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/>
                  <a:t> independent,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39392"/>
            <a:ext cx="4038600" cy="260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391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Graphical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 graphical model specifies a complete joint probability distribution (JPD) over all the variables. </a:t>
            </a:r>
          </a:p>
          <a:p>
            <a:r>
              <a:rPr lang="en-US" sz="2800" dirty="0"/>
              <a:t>Probabilistic graphical models are graphs in which nodes represent random variables</a:t>
            </a:r>
          </a:p>
          <a:p>
            <a:r>
              <a:rPr lang="en-US" sz="2800" dirty="0"/>
              <a:t>Arrows represent conditional independence assumptions</a:t>
            </a:r>
          </a:p>
          <a:p>
            <a:r>
              <a:rPr lang="en-US" sz="2800" dirty="0"/>
              <a:t>directed models</a:t>
            </a:r>
          </a:p>
          <a:p>
            <a:pPr lvl="1"/>
            <a:r>
              <a:rPr lang="en-US" sz="2000" dirty="0"/>
              <a:t>one can regard an arrow from A to B as indicating that A ``causes'' B</a:t>
            </a:r>
          </a:p>
          <a:p>
            <a:pPr lvl="1"/>
            <a:r>
              <a:rPr lang="en-US" sz="2000" dirty="0"/>
              <a:t>can encode deterministic relationships</a:t>
            </a:r>
          </a:p>
          <a:p>
            <a:pPr lvl="1"/>
            <a:r>
              <a:rPr lang="en-US" sz="2000" dirty="0"/>
              <a:t>must specify the Conditional Probability Distribution (CPD) at each node</a:t>
            </a:r>
          </a:p>
        </p:txBody>
      </p:sp>
    </p:spTree>
    <p:extLst>
      <p:ext uri="{BB962C8B-B14F-4D97-AF65-F5344CB8AC3E}">
        <p14:creationId xmlns:p14="http://schemas.microsoft.com/office/powerpoint/2010/main" val="3958913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46C0-CD13-2142-9647-E22F9BCF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Graphical Model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D5A57-BC55-5640-82AB-603732A9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37" y="2017833"/>
            <a:ext cx="7251298" cy="40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18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Examples of Graphical Models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35909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4900" y="1295400"/>
            <a:ext cx="40005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4191000"/>
            <a:ext cx="43529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19625" y="4114800"/>
            <a:ext cx="45243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203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three things: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/>
              <a:t>JAGS (</a:t>
            </a:r>
            <a:r>
              <a:rPr lang="en-US" dirty="0">
                <a:hlinkClick r:id="rId2"/>
              </a:rPr>
              <a:t>http://sourceforge.net/projects/mcmc-jags/files/</a:t>
            </a:r>
            <a:r>
              <a:rPr lang="en-US" dirty="0"/>
              <a:t>) 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err="1"/>
              <a:t>rjags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http://cran.r-project.org/web/packages/rjags/index.html</a:t>
            </a:r>
            <a:r>
              <a:rPr lang="en-US" dirty="0"/>
              <a:t>)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/>
              <a:t>R2jags (</a:t>
            </a:r>
            <a:r>
              <a:rPr lang="en-US" dirty="0" err="1"/>
              <a:t>install.packages</a:t>
            </a:r>
            <a:r>
              <a:rPr lang="en-US" dirty="0"/>
              <a:t>("R2jags"))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997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9C7F-D978-FD43-8681-97B87CE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2F0EB-E610-024C-AC4E-F3459422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1049"/>
            <a:ext cx="7750532" cy="40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24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look at some code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Open Rate_1_jags.R and Rate_1.txt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83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# Inferring a Rate</a:t>
            </a:r>
          </a:p>
          <a:p>
            <a:pPr marL="0" indent="0">
              <a:buNone/>
            </a:pPr>
            <a:r>
              <a:rPr lang="en-US" dirty="0"/>
              <a:t>model{</a:t>
            </a:r>
          </a:p>
          <a:p>
            <a:pPr marL="0" indent="0">
              <a:buNone/>
            </a:pPr>
            <a:r>
              <a:rPr lang="en-US" dirty="0"/>
              <a:t>   # Prior Distribution for Rate Theta</a:t>
            </a:r>
          </a:p>
          <a:p>
            <a:pPr marL="0" indent="0">
              <a:buNone/>
            </a:pPr>
            <a:r>
              <a:rPr lang="en-US" dirty="0"/>
              <a:t>   theta ~ </a:t>
            </a:r>
            <a:r>
              <a:rPr lang="en-US" dirty="0" err="1"/>
              <a:t>dbeta</a:t>
            </a:r>
            <a:r>
              <a:rPr lang="en-US" dirty="0"/>
              <a:t>(1,1)</a:t>
            </a:r>
          </a:p>
          <a:p>
            <a:pPr marL="0" indent="0">
              <a:buNone/>
            </a:pPr>
            <a:r>
              <a:rPr lang="en-US" dirty="0"/>
              <a:t>   # Observed Counts (k out of n questions correct)</a:t>
            </a:r>
          </a:p>
          <a:p>
            <a:pPr marL="0" indent="0">
              <a:buNone/>
            </a:pPr>
            <a:r>
              <a:rPr lang="en-US" dirty="0"/>
              <a:t>   k ~ </a:t>
            </a:r>
            <a:r>
              <a:rPr lang="en-US" dirty="0" err="1"/>
              <a:t>dbin</a:t>
            </a:r>
            <a:r>
              <a:rPr lang="en-US" dirty="0"/>
              <a:t>(</a:t>
            </a:r>
            <a:r>
              <a:rPr lang="en-US" dirty="0" err="1"/>
              <a:t>theta,n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62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528"/>
          </a:xfrm>
        </p:spPr>
        <p:txBody>
          <a:bodyPr/>
          <a:lstStyle/>
          <a:p>
            <a:r>
              <a:rPr lang="en-US" b="1" dirty="0"/>
              <a:t>JAGS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76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JAGS takes care of all of the sampling, but we have to set some parameters for this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24954"/>
            <a:ext cx="5418871" cy="351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3348" y="2672003"/>
            <a:ext cx="2650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Number of chains</a:t>
            </a:r>
          </a:p>
          <a:p>
            <a:pPr marL="342900" indent="-342900">
              <a:buAutoNum type="arabicPeriod"/>
            </a:pPr>
            <a:r>
              <a:rPr lang="en-US" sz="2000" dirty="0"/>
              <a:t>Number of samples</a:t>
            </a:r>
          </a:p>
          <a:p>
            <a:pPr marL="342900" indent="-342900">
              <a:buAutoNum type="arabicPeriod"/>
            </a:pPr>
            <a:r>
              <a:rPr lang="en-US" sz="2000" dirty="0"/>
              <a:t>Burn-in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15608" y="3510625"/>
            <a:ext cx="1377740" cy="58710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531575" y="5340457"/>
            <a:ext cx="1377740" cy="58710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982766" y="5927559"/>
            <a:ext cx="1548809" cy="44668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 rot="2689777">
            <a:off x="2778672" y="2346318"/>
            <a:ext cx="3482042" cy="3890699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9036481">
            <a:off x="988936" y="3303641"/>
            <a:ext cx="699263" cy="2451797"/>
          </a:xfrm>
          <a:prstGeom prst="leftBrace">
            <a:avLst>
              <a:gd name="adj1" fmla="val 38945"/>
              <a:gd name="adj2" fmla="val 50000"/>
            </a:avLst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4966446"/>
            <a:ext cx="2719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Samples from regions where the posterior probability is high and the chains begin to mix</a:t>
            </a:r>
          </a:p>
        </p:txBody>
      </p:sp>
    </p:spTree>
    <p:extLst>
      <p:ext uri="{BB962C8B-B14F-4D97-AF65-F5344CB8AC3E}">
        <p14:creationId xmlns:p14="http://schemas.microsoft.com/office/powerpoint/2010/main" val="124191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JAGS User Manual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resource for the distributions and functions available in JAGS</a:t>
            </a:r>
          </a:p>
        </p:txBody>
      </p:sp>
    </p:spTree>
    <p:extLst>
      <p:ext uri="{BB962C8B-B14F-4D97-AF65-F5344CB8AC3E}">
        <p14:creationId xmlns:p14="http://schemas.microsoft.com/office/powerpoint/2010/main" val="1231960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Alter the data to k = 50 and n = 100, and compare the posterior for the rate theta to the original with k = 5 and n = 10</a:t>
            </a:r>
          </a:p>
          <a:p>
            <a:pPr marL="514350" indent="-514350">
              <a:buAutoNum type="arabicPeriod"/>
            </a:pPr>
            <a:r>
              <a:rPr lang="en-US" dirty="0"/>
              <a:t>For both the k = 50, n = 100 and k = 5, n = 10 cases just considered, re-run the analyses with many more samples by changing the </a:t>
            </a:r>
            <a:r>
              <a:rPr lang="en-US" dirty="0" err="1"/>
              <a:t>n.iter</a:t>
            </a:r>
            <a:r>
              <a:rPr lang="en-US" dirty="0"/>
              <a:t> variable. What controls the width of the posterior? What controls the quality of the approximation of the posterior?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08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Lie-</a:t>
            </a:r>
            <a:r>
              <a:rPr lang="en-US" b="1" dirty="0" err="1"/>
              <a:t>kelihood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5257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0" dirty="0"/>
                  <a:t>Consider the likelihood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𝜃</m:t>
                    </m:r>
                    <m:r>
                      <a:rPr lang="en-US" i="1">
                        <a:latin typeface="Cambria Math"/>
                      </a:rPr>
                      <m:t>|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>
                    <a:latin typeface="Cambria Math"/>
                  </a:rPr>
                  <a:t>, </a:t>
                </a:r>
                <a:r>
                  <a:rPr lang="en-US" dirty="0"/>
                  <a:t>the symbol “|” is mathematical notation for statistical conditioning.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expresses the distribution of the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, assuming some fixed, known value of the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“|” is also a vertical bar, but this </a:t>
                </a:r>
                <a:r>
                  <a:rPr lang="en-US" i="1" dirty="0"/>
                  <a:t>still</a:t>
                </a:r>
                <a:r>
                  <a:rPr lang="en-US" dirty="0"/>
                  <a:t> </a:t>
                </a:r>
                <a:r>
                  <a:rPr lang="en-US" i="1" dirty="0"/>
                  <a:t>expresses the probability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likelihood function is not a probability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it can’t well be the </a:t>
                </a:r>
                <a:r>
                  <a:rPr lang="en-US" i="1" dirty="0"/>
                  <a:t>probability of interest</a:t>
                </a:r>
                <a:r>
                  <a:rPr lang="en-US" dirty="0"/>
                  <a:t>, now can it?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5257800"/>
              </a:xfrm>
              <a:blipFill rotWithShape="1">
                <a:blip r:embed="rId2"/>
                <a:stretch>
                  <a:fillRect l="-1429" t="-1392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529712" y="0"/>
                <a:ext cx="1614288" cy="646331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sz="3600" i="1">
                              <a:latin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12" y="0"/>
                <a:ext cx="1614288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9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R-hat Statistic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the sampling process has converged, chains with substantially different starting values should be indistinguishable from each other</a:t>
            </a:r>
          </a:p>
          <a:p>
            <a:r>
              <a:rPr lang="en-US" dirty="0"/>
              <a:t>Formal test of converge is the R-hat statistic – measures between-chain to within-chain variance</a:t>
            </a:r>
          </a:p>
          <a:p>
            <a:r>
              <a:rPr lang="en-US" dirty="0"/>
              <a:t>Values close to 1 indicate convergence, values higher than 1.1 are (deeply) suspect</a:t>
            </a:r>
          </a:p>
        </p:txBody>
      </p:sp>
    </p:spTree>
    <p:extLst>
      <p:ext uri="{BB962C8B-B14F-4D97-AF65-F5344CB8AC3E}">
        <p14:creationId xmlns:p14="http://schemas.microsoft.com/office/powerpoint/2010/main" val="406428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Predictive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0763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Predictive distributions are distributions over </a:t>
            </a:r>
            <a:r>
              <a:rPr lang="en-US" dirty="0">
                <a:solidFill>
                  <a:srgbClr val="FF0000"/>
                </a:solidFill>
              </a:rPr>
              <a:t>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539" y="2326425"/>
            <a:ext cx="5344113" cy="402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16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are Predictive Distributions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allow us to examine the descriptive adequacy of a model</a:t>
            </a:r>
          </a:p>
          <a:p>
            <a:r>
              <a:rPr lang="en-US" dirty="0"/>
              <a:t>The posterior predictive distribution is a prediction about what data the model expects to see</a:t>
            </a:r>
          </a:p>
          <a:p>
            <a:r>
              <a:rPr lang="en-US" dirty="0"/>
              <a:t>If the actual data is different, then we have a problem -&gt; The model is bad</a:t>
            </a:r>
          </a:p>
        </p:txBody>
      </p:sp>
    </p:spTree>
    <p:extLst>
      <p:ext uri="{BB962C8B-B14F-4D97-AF65-F5344CB8AC3E}">
        <p14:creationId xmlns:p14="http://schemas.microsoft.com/office/powerpoint/2010/main" val="18032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1143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Signal Detection Theory</a:t>
            </a:r>
          </a:p>
        </p:txBody>
      </p:sp>
    </p:spTree>
    <p:extLst>
      <p:ext uri="{BB962C8B-B14F-4D97-AF65-F5344CB8AC3E}">
        <p14:creationId xmlns:p14="http://schemas.microsoft.com/office/powerpoint/2010/main" val="3158976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Signal Detection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003"/>
            <a:ext cx="8229600" cy="5055146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dirty="0"/>
              <a:t>Applicable to 2AFC experiments or any situation that can be conceived as a 2 x 2 table of counts</a:t>
            </a:r>
          </a:p>
          <a:p>
            <a:pPr lvl="1">
              <a:buFont typeface="Arial"/>
              <a:buChar char="•"/>
            </a:pPr>
            <a:r>
              <a:rPr lang="en-US" dirty="0"/>
              <a:t>There are ‘signal’ trials and ‘noise’ trials, and ‘yes’ responses and ‘no’ responses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The data for SDT analysis are just counts of hits, false alarms, misses and correct rejections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15" y="3301050"/>
            <a:ext cx="6375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4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Equal-variance Gaussian Signal Detection Theory Framework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883"/>
            <a:ext cx="5626806" cy="45350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6806" y="1880395"/>
            <a:ext cx="3287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of noise = 0</a:t>
            </a:r>
          </a:p>
          <a:p>
            <a:endParaRPr lang="en-US" dirty="0"/>
          </a:p>
          <a:p>
            <a:r>
              <a:rPr lang="en-US" dirty="0"/>
              <a:t>d = discriminability (the distance between the means of the signal and noise distributions)</a:t>
            </a:r>
          </a:p>
          <a:p>
            <a:endParaRPr lang="en-US" dirty="0"/>
          </a:p>
          <a:p>
            <a:r>
              <a:rPr lang="en-US" dirty="0"/>
              <a:t>d/2 = criterion value at which both signal and noise  distributions are equally likely</a:t>
            </a:r>
          </a:p>
          <a:p>
            <a:endParaRPr lang="en-US" dirty="0"/>
          </a:p>
          <a:p>
            <a:r>
              <a:rPr lang="en-US" dirty="0"/>
              <a:t>k = actual criterion used for responding</a:t>
            </a:r>
          </a:p>
          <a:p>
            <a:endParaRPr lang="en-US" dirty="0"/>
          </a:p>
          <a:p>
            <a:r>
              <a:rPr lang="en-US" dirty="0"/>
              <a:t>c = distance between k and d/2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2857" y="5850713"/>
            <a:ext cx="366002" cy="34445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6990" y="5850713"/>
            <a:ext cx="366002" cy="34445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59603" y="5850713"/>
            <a:ext cx="366002" cy="34445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39012" y="5850713"/>
            <a:ext cx="366002" cy="34445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2603" y="5315711"/>
            <a:ext cx="473381" cy="34445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06415" y="3438321"/>
            <a:ext cx="99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 rate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58815" y="4266472"/>
            <a:ext cx="99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 rate</a:t>
            </a:r>
          </a:p>
        </p:txBody>
      </p:sp>
    </p:spTree>
    <p:extLst>
      <p:ext uri="{BB962C8B-B14F-4D97-AF65-F5344CB8AC3E}">
        <p14:creationId xmlns:p14="http://schemas.microsoft.com/office/powerpoint/2010/main" val="133690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Graphical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683" y="1685608"/>
            <a:ext cx="5350445" cy="4104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5042"/>
            <a:ext cx="3430683" cy="276502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430683" y="5790488"/>
            <a:ext cx="609261" cy="5359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801605" y="5790489"/>
            <a:ext cx="803064" cy="535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0456" y="6396207"/>
            <a:ext cx="257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signal trials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05450" y="6397019"/>
            <a:ext cx="257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noise trials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278452" y="4696244"/>
            <a:ext cx="609261" cy="5359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954005" y="4696244"/>
            <a:ext cx="803064" cy="535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05986" y="5256424"/>
            <a:ext cx="166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hits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97676" y="5269013"/>
            <a:ext cx="257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false alarms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085801" y="3790292"/>
            <a:ext cx="1411875" cy="7535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954005" y="3567047"/>
            <a:ext cx="650664" cy="3826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22893" y="4500738"/>
            <a:ext cx="166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 rate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22893" y="3949649"/>
            <a:ext cx="257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 alarm rate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075834" y="1685608"/>
            <a:ext cx="1247059" cy="5554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801606" y="1875792"/>
            <a:ext cx="696070" cy="3652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97676" y="1685608"/>
            <a:ext cx="257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SDT discriminability parameter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22893" y="1362169"/>
            <a:ext cx="257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SDT bias parameter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09192" y="3143008"/>
            <a:ext cx="1673550" cy="64728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656683" y="1561218"/>
            <a:ext cx="978778" cy="3145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83460" y="1229461"/>
            <a:ext cx="2304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datasets (e.g., different groups of people)</a:t>
            </a:r>
          </a:p>
        </p:txBody>
      </p:sp>
    </p:spTree>
    <p:extLst>
      <p:ext uri="{BB962C8B-B14F-4D97-AF65-F5344CB8AC3E}">
        <p14:creationId xmlns:p14="http://schemas.microsoft.com/office/powerpoint/2010/main" val="169755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23" grpId="0"/>
      <p:bldP spid="24" grpId="0"/>
      <p:bldP spid="32" grpId="0"/>
      <p:bldP spid="33" grpId="0"/>
      <p:bldP spid="35" grpId="0" animBg="1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108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 Signal Detection Theory</a:t>
            </a:r>
          </a:p>
          <a:p>
            <a:pPr marL="0" indent="0">
              <a:buNone/>
            </a:pPr>
            <a:r>
              <a:rPr lang="en-US" dirty="0"/>
              <a:t>model{</a:t>
            </a:r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</a:t>
            </a:r>
            <a:r>
              <a:rPr lang="en-US" dirty="0"/>
              <a:t> in 1:k){</a:t>
            </a:r>
          </a:p>
          <a:p>
            <a:pPr marL="0" indent="0">
              <a:buNone/>
            </a:pPr>
            <a:r>
              <a:rPr lang="en-US" dirty="0"/>
              <a:t>  # Observed counts</a:t>
            </a:r>
          </a:p>
          <a:p>
            <a:pPr marL="0" indent="0">
              <a:buNone/>
            </a:pPr>
            <a:r>
              <a:rPr lang="en-US" dirty="0"/>
              <a:t>    h[</a:t>
            </a:r>
            <a:r>
              <a:rPr lang="en-US" dirty="0" err="1"/>
              <a:t>i</a:t>
            </a:r>
            <a:r>
              <a:rPr lang="en-US" dirty="0"/>
              <a:t>] ~ </a:t>
            </a:r>
            <a:r>
              <a:rPr lang="en-US" dirty="0" err="1"/>
              <a:t>dbin</a:t>
            </a:r>
            <a:r>
              <a:rPr lang="en-US" dirty="0"/>
              <a:t>(</a:t>
            </a:r>
            <a:r>
              <a:rPr lang="en-US" dirty="0" err="1"/>
              <a:t>thetah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],s[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pPr marL="0" indent="0">
              <a:buNone/>
            </a:pPr>
            <a:r>
              <a:rPr lang="en-US" dirty="0"/>
              <a:t>    f[</a:t>
            </a:r>
            <a:r>
              <a:rPr lang="en-US" dirty="0" err="1"/>
              <a:t>i</a:t>
            </a:r>
            <a:r>
              <a:rPr lang="en-US" dirty="0"/>
              <a:t>] ~ </a:t>
            </a:r>
            <a:r>
              <a:rPr lang="en-US" dirty="0" err="1"/>
              <a:t>dbin</a:t>
            </a:r>
            <a:r>
              <a:rPr lang="en-US" dirty="0"/>
              <a:t>(</a:t>
            </a:r>
            <a:r>
              <a:rPr lang="en-US" dirty="0" err="1"/>
              <a:t>thetaf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],n[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pPr marL="0" indent="0">
              <a:buNone/>
            </a:pPr>
            <a:r>
              <a:rPr lang="en-US" dirty="0"/>
              <a:t>    # </a:t>
            </a:r>
            <a:r>
              <a:rPr lang="en-US" dirty="0" err="1"/>
              <a:t>Reparameterization</a:t>
            </a:r>
            <a:r>
              <a:rPr lang="en-US" dirty="0"/>
              <a:t> Using Equal-Variance Gaussian SDT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thetah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&lt;- phi(d[</a:t>
            </a:r>
            <a:r>
              <a:rPr lang="en-US" dirty="0" err="1"/>
              <a:t>i</a:t>
            </a:r>
            <a:r>
              <a:rPr lang="en-US" dirty="0"/>
              <a:t>]/2-c[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thetaf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&lt;- phi(-d[</a:t>
            </a:r>
            <a:r>
              <a:rPr lang="en-US" dirty="0" err="1"/>
              <a:t>i</a:t>
            </a:r>
            <a:r>
              <a:rPr lang="en-US" dirty="0"/>
              <a:t>]/2-c[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pPr marL="0" indent="0">
              <a:buNone/>
            </a:pPr>
            <a:r>
              <a:rPr lang="en-US" dirty="0"/>
              <a:t>    # These Priors over Discriminability and Bias Correspond </a:t>
            </a:r>
          </a:p>
          <a:p>
            <a:pPr marL="0" indent="0">
              <a:buNone/>
            </a:pPr>
            <a:r>
              <a:rPr lang="en-US" dirty="0"/>
              <a:t>    # to Uniform Priors over the Hit and False Alarm Rates</a:t>
            </a:r>
          </a:p>
          <a:p>
            <a:pPr marL="0" indent="0">
              <a:buNone/>
            </a:pPr>
            <a:r>
              <a:rPr lang="cs-CZ" dirty="0"/>
              <a:t>    d[i] ~ </a:t>
            </a:r>
            <a:r>
              <a:rPr lang="cs-CZ" dirty="0" err="1"/>
              <a:t>dnorm</a:t>
            </a:r>
            <a:r>
              <a:rPr lang="cs-CZ" dirty="0"/>
              <a:t>(0,0.5)</a:t>
            </a:r>
          </a:p>
          <a:p>
            <a:pPr marL="0" indent="0">
              <a:buNone/>
            </a:pPr>
            <a:r>
              <a:rPr lang="cs-CZ" dirty="0"/>
              <a:t>    c[i] ~ </a:t>
            </a:r>
            <a:r>
              <a:rPr lang="cs-CZ" dirty="0" err="1"/>
              <a:t>dnorm</a:t>
            </a:r>
            <a:r>
              <a:rPr lang="cs-CZ" dirty="0"/>
              <a:t>(0,2)</a:t>
            </a:r>
          </a:p>
          <a:p>
            <a:pPr marL="0" indent="0">
              <a:buNone/>
            </a:pPr>
            <a:r>
              <a:rPr lang="cs-CZ" dirty="0"/>
              <a:t>  }</a:t>
            </a:r>
          </a:p>
          <a:p>
            <a:pPr marL="0" indent="0">
              <a:buNone/>
            </a:pPr>
            <a:r>
              <a:rPr lang="cs-CZ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680177" y="2819366"/>
            <a:ext cx="2733894" cy="64728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0176" y="3752375"/>
            <a:ext cx="2885371" cy="64728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8436" y="4976656"/>
            <a:ext cx="2116333" cy="64728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88666" y="5162275"/>
            <a:ext cx="39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Priors on SDT parameters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5285" y="3869966"/>
            <a:ext cx="37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Hit and FA rates from SDT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5547" y="2822178"/>
            <a:ext cx="376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hit and FA rates to model hit and FA counts</a:t>
            </a:r>
          </a:p>
        </p:txBody>
      </p:sp>
    </p:spTree>
    <p:extLst>
      <p:ext uri="{BB962C8B-B14F-4D97-AF65-F5344CB8AC3E}">
        <p14:creationId xmlns:p14="http://schemas.microsoft.com/office/powerpoint/2010/main" val="251567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0EEB-AB9C-9347-9978-668F0E07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A85DE-0DA4-E747-8A81-2EC85140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data sets:</a:t>
            </a:r>
          </a:p>
          <a:p>
            <a:pPr lvl="1"/>
            <a:r>
              <a:rPr lang="en-US" dirty="0"/>
              <a:t>70 hits and 50 false-alarms observed in 100 target and 100 distractor trials</a:t>
            </a:r>
          </a:p>
          <a:p>
            <a:pPr lvl="1"/>
            <a:r>
              <a:rPr lang="en-US" dirty="0"/>
              <a:t>7 hits and 5 false-alarms observed in 10 target and 10 distractor trials</a:t>
            </a:r>
          </a:p>
          <a:p>
            <a:pPr lvl="1"/>
            <a:r>
              <a:rPr lang="en-US" dirty="0"/>
              <a:t>10 hits and 0 false-alarms observed in 10 target and 10 distractor trials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02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0EEB-AB9C-9347-9978-668F0E07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A85DE-0DA4-E747-8A81-2EC85140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31200" cy="4648199"/>
          </a:xfrm>
        </p:spPr>
        <p:txBody>
          <a:bodyPr>
            <a:normAutofit/>
          </a:bodyPr>
          <a:lstStyle/>
          <a:p>
            <a:r>
              <a:rPr lang="en-US" dirty="0"/>
              <a:t>Consider the results from the following recognition memory experiment with odors: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Modify the SDT code to fit this data</a:t>
            </a:r>
          </a:p>
          <a:p>
            <a:r>
              <a:rPr lang="en-US" dirty="0"/>
              <a:t>What conclusions can you draw?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78207-703C-7E46-9E6D-75F3A8D6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9" y="2733677"/>
            <a:ext cx="8733621" cy="20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and spurious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Who is making this so hard? And why?</a:t>
                </a:r>
              </a:p>
              <a:p>
                <a:pPr lvl="1"/>
                <a:r>
                  <a:rPr lang="en-US" b="0" dirty="0"/>
                  <a:t>Well,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/>
                  <a:t> is usually fairly easy to compute</a:t>
                </a:r>
              </a:p>
              <a:p>
                <a:pPr lvl="1"/>
                <a:r>
                  <a:rPr lang="en-US" dirty="0"/>
                  <a:t>The real distribution of interest,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/>
                  <a:t>, is a lot harder</a:t>
                </a:r>
              </a:p>
              <a:p>
                <a:pPr lvl="1"/>
                <a:r>
                  <a:rPr lang="en-US" dirty="0"/>
                  <a:t>The belief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is a common fallacy known as </a:t>
                </a:r>
                <a:r>
                  <a:rPr lang="en-US" i="1" dirty="0"/>
                  <a:t>confusion of the inverse</a:t>
                </a:r>
                <a:r>
                  <a:rPr lang="en-US" dirty="0"/>
                  <a:t> – in propositional logic also </a:t>
                </a:r>
                <a:r>
                  <a:rPr lang="en-US" i="1" dirty="0"/>
                  <a:t>affirming the consequent</a:t>
                </a:r>
                <a:endParaRPr lang="en-US" dirty="0"/>
              </a:p>
              <a:p>
                <a:pPr lvl="2"/>
                <a:r>
                  <a:rPr lang="en-US" dirty="0"/>
                  <a:t>Counterexample: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b="0" i="0" dirty="0">
                    <a:latin typeface="+mj-lt"/>
                  </a:rPr>
                  <a:t>(</a:t>
                </a:r>
                <a:r>
                  <a:rPr lang="en-US" b="0" i="0" dirty="0" err="1">
                    <a:latin typeface="+mj-lt"/>
                  </a:rPr>
                  <a:t>rain│clouds</a:t>
                </a:r>
                <a:r>
                  <a:rPr lang="en-US" b="0" i="0" dirty="0">
                    <a:latin typeface="+mj-lt"/>
                  </a:rPr>
                  <a:t>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</m:oMath>
                </a14:m>
                <a:r>
                  <a:rPr lang="en-US" b="0" i="0" dirty="0">
                    <a:latin typeface="+mj-lt"/>
                  </a:rPr>
                  <a:t>clouds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b="0" i="0" dirty="0">
                    <a:latin typeface="+mj-lt"/>
                  </a:rPr>
                  <a:t>rain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529712" y="0"/>
                <a:ext cx="1614288" cy="646331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sz="3600" i="1">
                              <a:latin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12" y="0"/>
                <a:ext cx="1614288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3742080" y="5779749"/>
            <a:ext cx="5028941" cy="769441"/>
            <a:chOff x="1447800" y="5904076"/>
            <a:chExt cx="5028941" cy="769441"/>
          </a:xfrm>
        </p:grpSpPr>
        <p:pic>
          <p:nvPicPr>
            <p:cNvPr id="1028" name="Picture 4" descr="http://icons.iconarchive.com/icons/skuzigraphic/seasonal/256/rain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136" y="6019800"/>
              <a:ext cx="633664" cy="63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img.brothersoft.com/icon/softimage/c/clouds_icons-433823-1290498766.jpe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6015789"/>
              <a:ext cx="609600" cy="6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447800" y="5904076"/>
              <a:ext cx="50289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Cambria Math" pitchFamily="18" charset="0"/>
                  <a:ea typeface="Cambria Math" pitchFamily="18" charset="0"/>
                </a:rPr>
                <a:t>p</a:t>
              </a:r>
              <a:r>
                <a:rPr lang="en-US" sz="4400" dirty="0">
                  <a:latin typeface="Cambria Math" pitchFamily="18" charset="0"/>
                  <a:ea typeface="Cambria Math" pitchFamily="18" charset="0"/>
                </a:rPr>
                <a:t>(    |    )  &lt;  </a:t>
              </a:r>
              <a:r>
                <a:rPr lang="en-US" sz="4400" i="1" dirty="0">
                  <a:latin typeface="Cambria Math" pitchFamily="18" charset="0"/>
                  <a:ea typeface="Cambria Math" pitchFamily="18" charset="0"/>
                </a:rPr>
                <a:t>p</a:t>
              </a:r>
              <a:r>
                <a:rPr lang="en-US" sz="4400" dirty="0">
                  <a:latin typeface="Cambria Math" pitchFamily="18" charset="0"/>
                  <a:ea typeface="Cambria Math" pitchFamily="18" charset="0"/>
                </a:rPr>
                <a:t>(    |    )</a:t>
              </a:r>
            </a:p>
          </p:txBody>
        </p:sp>
        <p:pic>
          <p:nvPicPr>
            <p:cNvPr id="12" name="Picture 4" descr="http://icons.iconarchive.com/icons/skuzigraphic/seasonal/256/rain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536" y="5987717"/>
              <a:ext cx="633664" cy="63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http://img.brothersoft.com/icon/softimage/c/clouds_icons-433823-1290498766.jpe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6023811"/>
              <a:ext cx="609600" cy="6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90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AA2D-FC22-9C4E-97F6-E1D36487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057877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1143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Memory Retention</a:t>
            </a:r>
          </a:p>
        </p:txBody>
      </p:sp>
    </p:spTree>
    <p:extLst>
      <p:ext uri="{BB962C8B-B14F-4D97-AF65-F5344CB8AC3E}">
        <p14:creationId xmlns:p14="http://schemas.microsoft.com/office/powerpoint/2010/main" val="1228307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Memory Retention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584"/>
            <a:ext cx="8229600" cy="3159638"/>
          </a:xfrm>
        </p:spPr>
        <p:txBody>
          <a:bodyPr/>
          <a:lstStyle/>
          <a:p>
            <a:r>
              <a:rPr lang="en-US" dirty="0"/>
              <a:t>Typical task: </a:t>
            </a:r>
          </a:p>
          <a:p>
            <a:pPr lvl="1"/>
            <a:r>
              <a:rPr lang="en-US" dirty="0"/>
              <a:t>study a list of items</a:t>
            </a:r>
          </a:p>
          <a:p>
            <a:pPr lvl="1"/>
            <a:r>
              <a:rPr lang="en-US" dirty="0"/>
              <a:t>Recall as many items as you can (tested at different times)</a:t>
            </a:r>
          </a:p>
          <a:p>
            <a:r>
              <a:rPr lang="en-US" dirty="0"/>
              <a:t>Data from Rubin et al. (1999)</a:t>
            </a:r>
          </a:p>
          <a:p>
            <a:pPr lvl="1"/>
            <a:r>
              <a:rPr lang="en-US" dirty="0"/>
              <a:t>Tested on 18 items at 10 time intervals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97" y="4444983"/>
            <a:ext cx="5801433" cy="210874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045229" y="5856792"/>
            <a:ext cx="482768" cy="3276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45930" y="6184396"/>
            <a:ext cx="220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220912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Exponential Decay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item will be remembered after a period of time t has elapsed is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07" y="3488766"/>
            <a:ext cx="2679700" cy="4826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710207" y="3971366"/>
            <a:ext cx="539763" cy="6162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75865" y="3776854"/>
            <a:ext cx="405382" cy="6969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92282" y="4740818"/>
            <a:ext cx="297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Baseline level of remembering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1071" y="4417652"/>
            <a:ext cx="220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Rate of decay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9310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Graphical Model (No Individual Differences)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62" y="1781483"/>
            <a:ext cx="6978842" cy="4432989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4" idx="1"/>
          </p:cNvCxnSpPr>
          <p:nvPr/>
        </p:nvCxnSpPr>
        <p:spPr>
          <a:xfrm flipV="1">
            <a:off x="972462" y="3428386"/>
            <a:ext cx="588433" cy="5695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6101" y="4094486"/>
            <a:ext cx="146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 interval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177708" y="2471454"/>
            <a:ext cx="643494" cy="6064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0633" y="2009789"/>
            <a:ext cx="302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rate for each time interval, but same for all people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166954" y="4313069"/>
            <a:ext cx="1343521" cy="10417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4882661"/>
            <a:ext cx="146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items recalled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3058103" y="5354818"/>
            <a:ext cx="1174967" cy="457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18967" y="5440834"/>
            <a:ext cx="1778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items (i.e., 18)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465941" y="1601869"/>
            <a:ext cx="547628" cy="407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465941" y="1601869"/>
            <a:ext cx="1592162" cy="3563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6875" y="955538"/>
            <a:ext cx="231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decay rate and baseline for all people</a:t>
            </a:r>
          </a:p>
        </p:txBody>
      </p:sp>
    </p:spTree>
    <p:extLst>
      <p:ext uri="{BB962C8B-B14F-4D97-AF65-F5344CB8AC3E}">
        <p14:creationId xmlns:p14="http://schemas.microsoft.com/office/powerpoint/2010/main" val="264278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5" grpId="0"/>
      <p:bldP spid="19" grpId="0"/>
      <p:bldP spid="2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model{</a:t>
            </a:r>
          </a:p>
          <a:p>
            <a:pPr marL="0" indent="0">
              <a:buNone/>
            </a:pPr>
            <a:r>
              <a:rPr lang="en-US" dirty="0"/>
              <a:t>  # Observed and Predicted Data</a:t>
            </a:r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</a:t>
            </a:r>
            <a:r>
              <a:rPr lang="en-US" dirty="0"/>
              <a:t> in 1:ns){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for</a:t>
            </a:r>
            <a:r>
              <a:rPr lang="nl-NL" dirty="0"/>
              <a:t> (j in 1:nt){</a:t>
            </a:r>
          </a:p>
          <a:p>
            <a:pPr marL="0" indent="0">
              <a:buNone/>
            </a:pPr>
            <a:r>
              <a:rPr lang="en-US" dirty="0"/>
              <a:t>      k[</a:t>
            </a:r>
            <a:r>
              <a:rPr lang="en-US" dirty="0" err="1"/>
              <a:t>i,j</a:t>
            </a:r>
            <a:r>
              <a:rPr lang="en-US" dirty="0"/>
              <a:t>] ~ </a:t>
            </a:r>
            <a:r>
              <a:rPr lang="en-US" dirty="0" err="1"/>
              <a:t>dbin</a:t>
            </a:r>
            <a:r>
              <a:rPr lang="en-US" dirty="0"/>
              <a:t>(theta[</a:t>
            </a:r>
            <a:r>
              <a:rPr lang="en-US" dirty="0" err="1"/>
              <a:t>i,j</a:t>
            </a:r>
            <a:r>
              <a:rPr lang="en-US" dirty="0"/>
              <a:t>],n)</a:t>
            </a:r>
          </a:p>
          <a:p>
            <a:pPr marL="0" indent="0">
              <a:buNone/>
            </a:pPr>
            <a:r>
              <a:rPr lang="nb-NO" dirty="0"/>
              <a:t>      </a:t>
            </a:r>
            <a:r>
              <a:rPr lang="nb-NO" dirty="0" err="1"/>
              <a:t>predk</a:t>
            </a:r>
            <a:r>
              <a:rPr lang="nb-NO" dirty="0"/>
              <a:t>[</a:t>
            </a:r>
            <a:r>
              <a:rPr lang="nb-NO" dirty="0" err="1"/>
              <a:t>i,j</a:t>
            </a:r>
            <a:r>
              <a:rPr lang="nb-NO" dirty="0"/>
              <a:t>] ~ </a:t>
            </a:r>
            <a:r>
              <a:rPr lang="nb-NO" dirty="0" err="1"/>
              <a:t>dbin</a:t>
            </a:r>
            <a:r>
              <a:rPr lang="nb-NO" dirty="0"/>
              <a:t>(theta[</a:t>
            </a:r>
            <a:r>
              <a:rPr lang="nb-NO" dirty="0" err="1"/>
              <a:t>i,j</a:t>
            </a:r>
            <a:r>
              <a:rPr lang="nb-NO" dirty="0"/>
              <a:t>],n)</a:t>
            </a:r>
          </a:p>
          <a:p>
            <a:pPr marL="0" indent="0">
              <a:buNone/>
            </a:pPr>
            <a:r>
              <a:rPr lang="nb-NO" dirty="0"/>
              <a:t>    }</a:t>
            </a:r>
          </a:p>
          <a:p>
            <a:pPr marL="0" indent="0">
              <a:buNone/>
            </a:pPr>
            <a:r>
              <a:rPr lang="nb-NO" dirty="0"/>
              <a:t>  }</a:t>
            </a:r>
          </a:p>
          <a:p>
            <a:pPr marL="0" indent="0">
              <a:buNone/>
            </a:pPr>
            <a:r>
              <a:rPr lang="nb-NO" dirty="0"/>
              <a:t>  # </a:t>
            </a:r>
            <a:r>
              <a:rPr lang="nb-NO" dirty="0" err="1"/>
              <a:t>Retention</a:t>
            </a:r>
            <a:r>
              <a:rPr lang="nb-NO" dirty="0"/>
              <a:t> Rate At </a:t>
            </a:r>
            <a:r>
              <a:rPr lang="nb-NO" dirty="0" err="1"/>
              <a:t>Each</a:t>
            </a:r>
            <a:r>
              <a:rPr lang="nb-NO" dirty="0"/>
              <a:t> Lag For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Subject</a:t>
            </a:r>
            <a:r>
              <a:rPr lang="nb-NO" dirty="0"/>
              <a:t> </a:t>
            </a:r>
            <a:r>
              <a:rPr lang="nb-NO" dirty="0" err="1"/>
              <a:t>Decays</a:t>
            </a:r>
            <a:r>
              <a:rPr lang="nb-NO" dirty="0"/>
              <a:t> </a:t>
            </a:r>
            <a:r>
              <a:rPr lang="nb-NO" dirty="0" err="1"/>
              <a:t>Exponentially</a:t>
            </a:r>
            <a:endParaRPr lang="nb-NO" dirty="0"/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</a:t>
            </a:r>
            <a:r>
              <a:rPr lang="en-US" dirty="0"/>
              <a:t> in 1:ns){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dirty="0" err="1"/>
              <a:t>for</a:t>
            </a:r>
            <a:r>
              <a:rPr lang="nl-NL" dirty="0"/>
              <a:t> (j in 1:nt){</a:t>
            </a:r>
          </a:p>
          <a:p>
            <a:pPr marL="0" indent="0">
              <a:buNone/>
            </a:pPr>
            <a:r>
              <a:rPr lang="en-US" dirty="0"/>
              <a:t>      theta[</a:t>
            </a:r>
            <a:r>
              <a:rPr lang="en-US" dirty="0" err="1"/>
              <a:t>i,j</a:t>
            </a:r>
            <a:r>
              <a:rPr lang="en-US" dirty="0"/>
              <a:t>] &lt;- min(1,exp(-alpha*t[j])+beta)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/>
              <a:t>  # Priors</a:t>
            </a:r>
          </a:p>
          <a:p>
            <a:pPr marL="0" indent="0">
              <a:buNone/>
            </a:pPr>
            <a:r>
              <a:rPr lang="sv-SE" dirty="0"/>
              <a:t>  </a:t>
            </a:r>
            <a:r>
              <a:rPr lang="sv-SE" dirty="0" err="1"/>
              <a:t>alpha</a:t>
            </a:r>
            <a:r>
              <a:rPr lang="sv-SE" dirty="0"/>
              <a:t> ~ </a:t>
            </a:r>
            <a:r>
              <a:rPr lang="sv-SE" dirty="0" err="1"/>
              <a:t>dbeta</a:t>
            </a:r>
            <a:r>
              <a:rPr lang="sv-SE" dirty="0"/>
              <a:t>(1,1)</a:t>
            </a:r>
          </a:p>
          <a:p>
            <a:pPr marL="0" indent="0">
              <a:buNone/>
            </a:pPr>
            <a:r>
              <a:rPr lang="sv-SE" dirty="0"/>
              <a:t>  beta ~ </a:t>
            </a:r>
            <a:r>
              <a:rPr lang="sv-SE" dirty="0" err="1"/>
              <a:t>dbeta</a:t>
            </a:r>
            <a:r>
              <a:rPr lang="sv-SE" dirty="0"/>
              <a:t>(1,1)  </a:t>
            </a:r>
          </a:p>
          <a:p>
            <a:pPr marL="0" indent="0">
              <a:buNone/>
            </a:pPr>
            <a:r>
              <a:rPr lang="sv-SE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2191" y="2551071"/>
            <a:ext cx="2348246" cy="45815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78047" y="2447523"/>
            <a:ext cx="1041106" cy="207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010532" y="2876242"/>
            <a:ext cx="902196" cy="2130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12728" y="2262857"/>
            <a:ext cx="297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Fits to observations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12728" y="2904653"/>
            <a:ext cx="297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Posterior predictive</a:t>
            </a:r>
          </a:p>
        </p:txBody>
      </p:sp>
    </p:spTree>
    <p:extLst>
      <p:ext uri="{BB962C8B-B14F-4D97-AF65-F5344CB8AC3E}">
        <p14:creationId xmlns:p14="http://schemas.microsoft.com/office/powerpoint/2010/main" val="188387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9EBB-369F-E74E-9326-4BCF62DB5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67FF-6A5B-4547-B039-DFDD9D0F8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graphical model assuming full individual differences</a:t>
            </a:r>
          </a:p>
        </p:txBody>
      </p:sp>
    </p:spTree>
    <p:extLst>
      <p:ext uri="{BB962C8B-B14F-4D97-AF65-F5344CB8AC3E}">
        <p14:creationId xmlns:p14="http://schemas.microsoft.com/office/powerpoint/2010/main" val="1094612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Solution: Full Individual Differences</a:t>
            </a:r>
          </a:p>
        </p:txBody>
      </p:sp>
    </p:spTree>
    <p:extLst>
      <p:ext uri="{BB962C8B-B14F-4D97-AF65-F5344CB8AC3E}">
        <p14:creationId xmlns:p14="http://schemas.microsoft.com/office/powerpoint/2010/main" val="2258642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7A89-39B4-8346-9757-517DAF0E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9E26-0987-0343-9EE1-9843BDEE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the full individual differences model</a:t>
            </a:r>
          </a:p>
        </p:txBody>
      </p:sp>
    </p:spTree>
    <p:extLst>
      <p:ext uri="{BB962C8B-B14F-4D97-AF65-F5344CB8AC3E}">
        <p14:creationId xmlns:p14="http://schemas.microsoft.com/office/powerpoint/2010/main" val="3351723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Solution: Side </a:t>
            </a:r>
            <a:r>
              <a:rPr lang="en-US" b="1" dirty="0"/>
              <a:t>by Side Comparison of Code</a:t>
            </a:r>
          </a:p>
        </p:txBody>
      </p:sp>
    </p:spTree>
    <p:extLst>
      <p:ext uri="{BB962C8B-B14F-4D97-AF65-F5344CB8AC3E}">
        <p14:creationId xmlns:p14="http://schemas.microsoft.com/office/powerpoint/2010/main" val="200896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  <a:ea typeface="Cambria Math"/>
                </a:endParaRPr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⇔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⇔</m:t>
                      </m:r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1.bp.blogspot.com/_RBQyaaI2MJg/S80Sy2Du09I/AAAAAAAAAB4/RjJ-TwpB_YA/s400/Ba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0820"/>
            <a:ext cx="1648326" cy="192038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88364" y="5791200"/>
                <a:ext cx="7024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  <a:ea typeface="Cambria Math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364" y="5791200"/>
                <a:ext cx="702436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62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lnSpc>
                    <a:spcPct val="170000"/>
                  </a:lnSpc>
                  <a:buNone/>
                </a:pPr>
                <a:endParaRPr lang="en-US" b="0" dirty="0"/>
              </a:p>
              <a:p>
                <a:r>
                  <a:rPr lang="en-US" dirty="0"/>
                  <a:t>Simple formulation, only four components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1.bp.blogspot.com/_RBQyaaI2MJg/S80Sy2Du09I/AAAAAAAAAB4/RjJ-TwpB_YA/s400/Ba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0820"/>
            <a:ext cx="1648326" cy="192038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87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Bayes’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lnSpc>
                    <a:spcPct val="170000"/>
                  </a:lnSpc>
                  <a:buNone/>
                </a:pPr>
                <a:endParaRPr lang="en-US" b="0" dirty="0"/>
              </a:p>
              <a:p>
                <a:r>
                  <a:rPr lang="en-US" dirty="0"/>
                  <a:t>The </a:t>
                </a:r>
                <a:r>
                  <a:rPr lang="en-US" i="1" dirty="0"/>
                  <a:t>likelihood</a:t>
                </a:r>
                <a:r>
                  <a:rPr lang="en-US" dirty="0"/>
                  <a:t>, or distribution of the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assuming the model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𝜃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1.bp.blogspot.com/_RBQyaaI2MJg/S80Sy2Du09I/AAAAAAAAAB4/RjJ-TwpB_YA/s400/Bay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0820"/>
            <a:ext cx="1648326" cy="192038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7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2816</Words>
  <Application>Microsoft Macintosh PowerPoint</Application>
  <PresentationFormat>On-screen Show (4:3)</PresentationFormat>
  <Paragraphs>370</Paragraphs>
  <Slides>69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Cambria Math</vt:lpstr>
      <vt:lpstr>Wingdings</vt:lpstr>
      <vt:lpstr>Office Theme</vt:lpstr>
      <vt:lpstr>Bayesian Parameter Estimation</vt:lpstr>
      <vt:lpstr>Bayesian inference</vt:lpstr>
      <vt:lpstr>Bayesian inference</vt:lpstr>
      <vt:lpstr>Some important basics</vt:lpstr>
      <vt:lpstr>Lie-kelihood</vt:lpstr>
      <vt:lpstr>Fast and spurious</vt:lpstr>
      <vt:lpstr>Bayes’ Rule</vt:lpstr>
      <vt:lpstr>Bayes’ Rule</vt:lpstr>
      <vt:lpstr>Bayes’ Rule</vt:lpstr>
      <vt:lpstr>Bayes’ Rule</vt:lpstr>
      <vt:lpstr>Bayes’ Rule</vt:lpstr>
      <vt:lpstr>Bayes’ Rule</vt:lpstr>
      <vt:lpstr>Summary of the Bayesian Approach</vt:lpstr>
      <vt:lpstr>Posterior Sampling</vt:lpstr>
      <vt:lpstr>A simple example</vt:lpstr>
      <vt:lpstr>Setting up the Problem</vt:lpstr>
      <vt:lpstr>Setting up the Problem</vt:lpstr>
      <vt:lpstr>Exercise</vt:lpstr>
      <vt:lpstr>Solution</vt:lpstr>
      <vt:lpstr>Posterior Inference</vt:lpstr>
      <vt:lpstr>Posteriors are Difficult</vt:lpstr>
      <vt:lpstr>Different Classes of Problems</vt:lpstr>
      <vt:lpstr>Posterior Sampling</vt:lpstr>
      <vt:lpstr>The Rejection Sampler</vt:lpstr>
      <vt:lpstr>Applying it to the Rate Problem</vt:lpstr>
      <vt:lpstr>Exercise</vt:lpstr>
      <vt:lpstr>Solution</vt:lpstr>
      <vt:lpstr>Solution</vt:lpstr>
      <vt:lpstr>Exercise</vt:lpstr>
      <vt:lpstr>Steve’s Animation</vt:lpstr>
      <vt:lpstr>Multidimensional sampling</vt:lpstr>
      <vt:lpstr>Markov chain Monte Carlo</vt:lpstr>
      <vt:lpstr>“Markov Chain” part of MCMC</vt:lpstr>
      <vt:lpstr>Constructing a graph to walk on</vt:lpstr>
      <vt:lpstr>One solution</vt:lpstr>
      <vt:lpstr>Comments</vt:lpstr>
      <vt:lpstr>Introduction to JAGS</vt:lpstr>
      <vt:lpstr>Revisiting the Rate Problem</vt:lpstr>
      <vt:lpstr>Graphical Model for the Rate Problem</vt:lpstr>
      <vt:lpstr>Graphical models</vt:lpstr>
      <vt:lpstr>Graphical Model Notation</vt:lpstr>
      <vt:lpstr>Examples of Graphical Models</vt:lpstr>
      <vt:lpstr>Implementation</vt:lpstr>
      <vt:lpstr>Implementation</vt:lpstr>
      <vt:lpstr>Let’s look at some code</vt:lpstr>
      <vt:lpstr>Model Specification</vt:lpstr>
      <vt:lpstr>JAGS</vt:lpstr>
      <vt:lpstr>JAGS User Manual</vt:lpstr>
      <vt:lpstr>Exercise</vt:lpstr>
      <vt:lpstr>R-hat Statistic</vt:lpstr>
      <vt:lpstr>Predictive Distributions</vt:lpstr>
      <vt:lpstr>Why are Predictive Distributions Important?</vt:lpstr>
      <vt:lpstr>Signal Detection Theory</vt:lpstr>
      <vt:lpstr>Signal Detection Theory</vt:lpstr>
      <vt:lpstr>Equal-variance Gaussian Signal Detection Theory Framework</vt:lpstr>
      <vt:lpstr>Graphical Model</vt:lpstr>
      <vt:lpstr>Code</vt:lpstr>
      <vt:lpstr>Comparing Datasets</vt:lpstr>
      <vt:lpstr>Exercise</vt:lpstr>
      <vt:lpstr>Solution</vt:lpstr>
      <vt:lpstr>Memory Retention</vt:lpstr>
      <vt:lpstr>Memory Retention</vt:lpstr>
      <vt:lpstr>Exponential Decay Model</vt:lpstr>
      <vt:lpstr>Graphical Model (No Individual Differences)</vt:lpstr>
      <vt:lpstr>Code</vt:lpstr>
      <vt:lpstr>Exercise</vt:lpstr>
      <vt:lpstr>Solution: Full Individual Differences</vt:lpstr>
      <vt:lpstr>Exercise</vt:lpstr>
      <vt:lpstr>Solution: Side by Side Comparison of Code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Trueblood</dc:creator>
  <cp:lastModifiedBy>Microsoft Office User</cp:lastModifiedBy>
  <cp:revision>130</cp:revision>
  <dcterms:created xsi:type="dcterms:W3CDTF">2016-08-29T16:12:22Z</dcterms:created>
  <dcterms:modified xsi:type="dcterms:W3CDTF">2018-07-11T14:55:42Z</dcterms:modified>
</cp:coreProperties>
</file>